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359" r:id="rId2"/>
    <p:sldId id="508" r:id="rId3"/>
    <p:sldId id="505" r:id="rId4"/>
    <p:sldId id="506" r:id="rId5"/>
    <p:sldId id="470" r:id="rId6"/>
    <p:sldId id="507" r:id="rId7"/>
    <p:sldId id="513" r:id="rId8"/>
    <p:sldId id="535" r:id="rId9"/>
    <p:sldId id="536" r:id="rId10"/>
    <p:sldId id="511" r:id="rId11"/>
    <p:sldId id="510" r:id="rId12"/>
    <p:sldId id="520" r:id="rId13"/>
    <p:sldId id="521" r:id="rId14"/>
    <p:sldId id="522" r:id="rId15"/>
    <p:sldId id="523" r:id="rId16"/>
    <p:sldId id="524" r:id="rId17"/>
    <p:sldId id="525" r:id="rId18"/>
    <p:sldId id="526" r:id="rId19"/>
    <p:sldId id="527" r:id="rId20"/>
    <p:sldId id="528" r:id="rId21"/>
    <p:sldId id="472" r:id="rId22"/>
    <p:sldId id="530" r:id="rId23"/>
    <p:sldId id="529" r:id="rId24"/>
    <p:sldId id="512" r:id="rId25"/>
    <p:sldId id="518" r:id="rId26"/>
    <p:sldId id="466" r:id="rId27"/>
    <p:sldId id="531" r:id="rId28"/>
    <p:sldId id="438" r:id="rId29"/>
    <p:sldId id="532" r:id="rId30"/>
    <p:sldId id="533" r:id="rId31"/>
    <p:sldId id="534" r:id="rId32"/>
    <p:sldId id="519" r:id="rId33"/>
    <p:sldId id="514" r:id="rId34"/>
    <p:sldId id="515" r:id="rId35"/>
    <p:sldId id="516" r:id="rId36"/>
    <p:sldId id="469" r:id="rId37"/>
    <p:sldId id="468" r:id="rId38"/>
    <p:sldId id="538" r:id="rId39"/>
    <p:sldId id="539" r:id="rId40"/>
    <p:sldId id="542" r:id="rId41"/>
    <p:sldId id="545" r:id="rId42"/>
    <p:sldId id="543" r:id="rId43"/>
    <p:sldId id="541" r:id="rId44"/>
    <p:sldId id="537" r:id="rId45"/>
    <p:sldId id="544" r:id="rId46"/>
  </p:sldIdLst>
  <p:sldSz cx="9144000" cy="5143500" type="screen16x9"/>
  <p:notesSz cx="6858000" cy="9144000"/>
  <p:embeddedFontLst>
    <p:embeddedFont>
      <p:font typeface="微軟正黑體" pitchFamily="34" charset="-120"/>
      <p:regular r:id="rId49"/>
      <p:bold r:id="rId50"/>
    </p:embeddedFont>
    <p:embeddedFont>
      <p:font typeface="微软雅黑" pitchFamily="34" charset="-122"/>
      <p:regular r:id="rId51"/>
      <p:bold r:id="rId52"/>
    </p:embeddedFont>
    <p:embeddedFont>
      <p:font typeface="Calibri" pitchFamily="34" charset="0"/>
      <p:regular r:id="rId53"/>
      <p:bold r:id="rId54"/>
      <p:italic r:id="rId55"/>
      <p:boldItalic r:id="rId56"/>
    </p:embeddedFont>
    <p:embeddedFont>
      <p:font typeface="標楷體" pitchFamily="65" charset="-120"/>
      <p:regular r:id="rId57"/>
    </p:embeddedFont>
    <p:embeddedFont>
      <p:font typeface="宋体" pitchFamily="2" charset="-122"/>
      <p:regular r:id="rId58"/>
    </p:embeddedFont>
  </p:embeddedFontLst>
  <p:custDataLst>
    <p:tags r:id="rId5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0706D"/>
    <a:srgbClr val="595959"/>
    <a:srgbClr val="FFDF39"/>
    <a:srgbClr val="FF672E"/>
    <a:srgbClr val="5AAD9E"/>
    <a:srgbClr val="90B0AD"/>
    <a:srgbClr val="F0F5E1"/>
    <a:srgbClr val="6EC5B5"/>
    <a:srgbClr val="528D2B"/>
    <a:srgbClr val="F4EFE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2" autoAdjust="0"/>
    <p:restoredTop sz="94660" autoAdjust="0"/>
  </p:normalViewPr>
  <p:slideViewPr>
    <p:cSldViewPr>
      <p:cViewPr>
        <p:scale>
          <a:sx n="75" d="100"/>
          <a:sy n="75" d="100"/>
        </p:scale>
        <p:origin x="-640" y="-3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style val="3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銷售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第一季</c:v>
                </c:pt>
                <c:pt idx="1">
                  <c:v>第二季</c:v>
                </c:pt>
                <c:pt idx="2">
                  <c:v>第四季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20</c:v>
                </c:pt>
                <c:pt idx="2">
                  <c:v>10</c:v>
                </c:pt>
                <c:pt idx="3">
                  <c:v>50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725F8F-555D-4DA6-AEE3-8F6FB5068A87}" type="doc">
      <dgm:prSet loTypeId="urn:microsoft.com/office/officeart/2005/8/layout/pyramid2" loCatId="pyramid" qsTypeId="urn:microsoft.com/office/officeart/2005/8/quickstyle/simple1" qsCatId="simple" csTypeId="urn:microsoft.com/office/officeart/2005/8/colors/accent6_5" csCatId="accent6" phldr="1"/>
      <dgm:spPr/>
    </dgm:pt>
    <dgm:pt modelId="{6B5DDF87-E7F6-47C1-B47F-0744DB534E64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itchFamily="34" charset="-120"/>
              <a:ea typeface="微軟正黑體" pitchFamily="34" charset="-120"/>
            </a:rPr>
            <a:t>聽講學習：  </a:t>
          </a:r>
          <a:r>
            <a:rPr lang="en-US" altLang="zh-TW" sz="2800" b="1" dirty="0">
              <a:latin typeface="微軟正黑體" pitchFamily="34" charset="-120"/>
              <a:ea typeface="微軟正黑體" pitchFamily="34" charset="-120"/>
            </a:rPr>
            <a:t>5%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C395F9A4-062B-45CB-90B0-DB3277635667}" type="parTrans" cxnId="{C80BEF6A-201B-4C50-ACC5-E37EE9F8BDF2}">
      <dgm:prSet/>
      <dgm:spPr/>
      <dgm:t>
        <a:bodyPr/>
        <a:lstStyle/>
        <a:p>
          <a:endParaRPr lang="zh-TW" altLang="en-US" sz="4000" b="1">
            <a:latin typeface="微軟正黑體" pitchFamily="34" charset="-120"/>
            <a:ea typeface="微軟正黑體" pitchFamily="34" charset="-120"/>
          </a:endParaRPr>
        </a:p>
      </dgm:t>
    </dgm:pt>
    <dgm:pt modelId="{29ACC87B-F1EA-445F-AC13-8058AB450F33}" type="sibTrans" cxnId="{C80BEF6A-201B-4C50-ACC5-E37EE9F8BDF2}">
      <dgm:prSet/>
      <dgm:spPr/>
      <dgm:t>
        <a:bodyPr/>
        <a:lstStyle/>
        <a:p>
          <a:endParaRPr lang="zh-TW" altLang="en-US" sz="4000" b="1">
            <a:latin typeface="微軟正黑體" pitchFamily="34" charset="-120"/>
            <a:ea typeface="微軟正黑體" pitchFamily="34" charset="-120"/>
          </a:endParaRPr>
        </a:p>
      </dgm:t>
    </dgm:pt>
    <dgm:pt modelId="{11C2ABE5-E818-4B60-921B-0623E7DB3160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itchFamily="34" charset="-120"/>
              <a:ea typeface="微軟正黑體" pitchFamily="34" charset="-120"/>
            </a:rPr>
            <a:t>閱讀學習：</a:t>
          </a:r>
          <a:r>
            <a:rPr lang="en-US" altLang="zh-TW" sz="2800" b="1" dirty="0">
              <a:latin typeface="微軟正黑體" pitchFamily="34" charset="-120"/>
              <a:ea typeface="微軟正黑體" pitchFamily="34" charset="-120"/>
            </a:rPr>
            <a:t>10%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F7E06D0A-3072-4ACE-87EE-2EF2BD5F0766}" type="parTrans" cxnId="{00F1E3D9-7EB0-4D93-A81D-797258B9E467}">
      <dgm:prSet/>
      <dgm:spPr/>
      <dgm:t>
        <a:bodyPr/>
        <a:lstStyle/>
        <a:p>
          <a:endParaRPr lang="zh-TW" altLang="en-US" sz="4000" b="1">
            <a:latin typeface="微軟正黑體" pitchFamily="34" charset="-120"/>
            <a:ea typeface="微軟正黑體" pitchFamily="34" charset="-120"/>
          </a:endParaRPr>
        </a:p>
      </dgm:t>
    </dgm:pt>
    <dgm:pt modelId="{E8663C5C-ADBB-4280-A160-711946A835B9}" type="sibTrans" cxnId="{00F1E3D9-7EB0-4D93-A81D-797258B9E467}">
      <dgm:prSet/>
      <dgm:spPr/>
      <dgm:t>
        <a:bodyPr/>
        <a:lstStyle/>
        <a:p>
          <a:endParaRPr lang="zh-TW" altLang="en-US" sz="4000" b="1">
            <a:latin typeface="微軟正黑體" pitchFamily="34" charset="-120"/>
            <a:ea typeface="微軟正黑體" pitchFamily="34" charset="-120"/>
          </a:endParaRPr>
        </a:p>
      </dgm:t>
    </dgm:pt>
    <dgm:pt modelId="{8A5900EC-2E00-4463-ABFD-BB576BBFBE2A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itchFamily="34" charset="-120"/>
              <a:ea typeface="微軟正黑體" pitchFamily="34" charset="-120"/>
            </a:rPr>
            <a:t>影片學習：</a:t>
          </a:r>
          <a:r>
            <a:rPr lang="en-US" altLang="zh-TW" sz="2800" b="1" dirty="0">
              <a:latin typeface="微軟正黑體" pitchFamily="34" charset="-120"/>
              <a:ea typeface="微軟正黑體" pitchFamily="34" charset="-120"/>
            </a:rPr>
            <a:t>20%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D02957FC-6CE4-4F9C-AC3E-7A86529621CA}" type="parTrans" cxnId="{75931ACD-1E41-4A16-BDBD-6552AE997990}">
      <dgm:prSet/>
      <dgm:spPr/>
      <dgm:t>
        <a:bodyPr/>
        <a:lstStyle/>
        <a:p>
          <a:endParaRPr lang="zh-TW" altLang="en-US" sz="4000" b="1">
            <a:latin typeface="微軟正黑體" pitchFamily="34" charset="-120"/>
            <a:ea typeface="微軟正黑體" pitchFamily="34" charset="-120"/>
          </a:endParaRPr>
        </a:p>
      </dgm:t>
    </dgm:pt>
    <dgm:pt modelId="{FEA2C527-7A81-4CDB-9D53-BA23A33FD2B2}" type="sibTrans" cxnId="{75931ACD-1E41-4A16-BDBD-6552AE997990}">
      <dgm:prSet/>
      <dgm:spPr/>
      <dgm:t>
        <a:bodyPr/>
        <a:lstStyle/>
        <a:p>
          <a:endParaRPr lang="zh-TW" altLang="en-US" sz="4000" b="1">
            <a:latin typeface="微軟正黑體" pitchFamily="34" charset="-120"/>
            <a:ea typeface="微軟正黑體" pitchFamily="34" charset="-120"/>
          </a:endParaRPr>
        </a:p>
      </dgm:t>
    </dgm:pt>
    <dgm:pt modelId="{E18C50F6-1475-48C0-B665-7E15EB0B4283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itchFamily="34" charset="-120"/>
              <a:ea typeface="微軟正黑體" pitchFamily="34" charset="-120"/>
            </a:rPr>
            <a:t>例題練習：</a:t>
          </a:r>
          <a:r>
            <a:rPr lang="en-US" altLang="zh-TW" sz="2800" b="1" dirty="0">
              <a:latin typeface="微軟正黑體" pitchFamily="34" charset="-120"/>
              <a:ea typeface="微軟正黑體" pitchFamily="34" charset="-120"/>
            </a:rPr>
            <a:t>30%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3321B962-A749-456B-86BF-3BF1026BB964}" type="parTrans" cxnId="{57B9ADCF-7BDE-46B5-980F-2A78D9DFC508}">
      <dgm:prSet/>
      <dgm:spPr/>
      <dgm:t>
        <a:bodyPr/>
        <a:lstStyle/>
        <a:p>
          <a:endParaRPr lang="zh-TW" altLang="en-US" sz="2000"/>
        </a:p>
      </dgm:t>
    </dgm:pt>
    <dgm:pt modelId="{C96263F7-C0E2-4CCC-9EAF-F3F48BFF00B8}" type="sibTrans" cxnId="{57B9ADCF-7BDE-46B5-980F-2A78D9DFC508}">
      <dgm:prSet/>
      <dgm:spPr/>
      <dgm:t>
        <a:bodyPr/>
        <a:lstStyle/>
        <a:p>
          <a:endParaRPr lang="zh-TW" altLang="en-US" sz="2000"/>
        </a:p>
      </dgm:t>
    </dgm:pt>
    <dgm:pt modelId="{4F9A9A2E-68E4-4AF3-9DE8-593CE64585CF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itchFamily="34" charset="-120"/>
              <a:ea typeface="微軟正黑體" pitchFamily="34" charset="-120"/>
            </a:rPr>
            <a:t>小組討論：</a:t>
          </a:r>
          <a:r>
            <a:rPr lang="en-US" altLang="zh-TW" sz="2800" b="1" dirty="0">
              <a:latin typeface="微軟正黑體" pitchFamily="34" charset="-120"/>
              <a:ea typeface="微軟正黑體" pitchFamily="34" charset="-120"/>
            </a:rPr>
            <a:t>50%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061011FC-E548-4187-9CD4-FF8D91351408}" type="parTrans" cxnId="{A32521DC-B9C2-4AB8-BD95-A62EF961F271}">
      <dgm:prSet/>
      <dgm:spPr/>
      <dgm:t>
        <a:bodyPr/>
        <a:lstStyle/>
        <a:p>
          <a:endParaRPr lang="zh-TW" altLang="en-US" sz="2000"/>
        </a:p>
      </dgm:t>
    </dgm:pt>
    <dgm:pt modelId="{A6682AE6-8481-4B80-AD23-186CDEA3ABED}" type="sibTrans" cxnId="{A32521DC-B9C2-4AB8-BD95-A62EF961F271}">
      <dgm:prSet/>
      <dgm:spPr/>
      <dgm:t>
        <a:bodyPr/>
        <a:lstStyle/>
        <a:p>
          <a:endParaRPr lang="zh-TW" altLang="en-US" sz="2000"/>
        </a:p>
      </dgm:t>
    </dgm:pt>
    <dgm:pt modelId="{61DD77B7-21C7-4806-8E9A-997D4FCB8F0D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itchFamily="34" charset="-120"/>
              <a:ea typeface="微軟正黑體" pitchFamily="34" charset="-120"/>
            </a:rPr>
            <a:t>實作應用：</a:t>
          </a:r>
          <a:r>
            <a:rPr lang="en-US" altLang="zh-TW" sz="2800" b="1" dirty="0">
              <a:latin typeface="微軟正黑體" pitchFamily="34" charset="-120"/>
              <a:ea typeface="微軟正黑體" pitchFamily="34" charset="-120"/>
            </a:rPr>
            <a:t>75%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CB37CC2C-D02D-467D-9E0C-2FFA7B84166C}" type="parTrans" cxnId="{D17ABD2E-A4A0-4419-B3CE-0E6AD9E302AE}">
      <dgm:prSet/>
      <dgm:spPr/>
      <dgm:t>
        <a:bodyPr/>
        <a:lstStyle/>
        <a:p>
          <a:endParaRPr lang="zh-TW" altLang="en-US" sz="2000"/>
        </a:p>
      </dgm:t>
    </dgm:pt>
    <dgm:pt modelId="{EE462851-CC2C-4C0E-B5D7-608C4E6021EE}" type="sibTrans" cxnId="{D17ABD2E-A4A0-4419-B3CE-0E6AD9E302AE}">
      <dgm:prSet/>
      <dgm:spPr/>
      <dgm:t>
        <a:bodyPr/>
        <a:lstStyle/>
        <a:p>
          <a:endParaRPr lang="zh-TW" altLang="en-US" sz="2000"/>
        </a:p>
      </dgm:t>
    </dgm:pt>
    <dgm:pt modelId="{7F41A902-0922-4635-8251-00D6C4D785BD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itchFamily="34" charset="-120"/>
              <a:ea typeface="微軟正黑體" pitchFamily="34" charset="-120"/>
            </a:rPr>
            <a:t>去教別人：</a:t>
          </a:r>
          <a:r>
            <a:rPr lang="en-US" altLang="zh-TW" sz="2800" b="1" dirty="0">
              <a:latin typeface="微軟正黑體" pitchFamily="34" charset="-120"/>
              <a:ea typeface="微軟正黑體" pitchFamily="34" charset="-120"/>
            </a:rPr>
            <a:t>90%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296D717E-9741-42A3-A394-BFA2242A25E5}" type="parTrans" cxnId="{129E7FF4-50CE-4522-98A1-0BA51E378DF4}">
      <dgm:prSet/>
      <dgm:spPr/>
      <dgm:t>
        <a:bodyPr/>
        <a:lstStyle/>
        <a:p>
          <a:endParaRPr lang="zh-TW" altLang="en-US" sz="2000"/>
        </a:p>
      </dgm:t>
    </dgm:pt>
    <dgm:pt modelId="{4B83F586-04FE-4CFC-B19C-FBBD3F55D677}" type="sibTrans" cxnId="{129E7FF4-50CE-4522-98A1-0BA51E378DF4}">
      <dgm:prSet/>
      <dgm:spPr/>
      <dgm:t>
        <a:bodyPr/>
        <a:lstStyle/>
        <a:p>
          <a:endParaRPr lang="zh-TW" altLang="en-US" sz="2000"/>
        </a:p>
      </dgm:t>
    </dgm:pt>
    <dgm:pt modelId="{EC75FB80-F7A1-461E-A29D-102F84D18945}" type="pres">
      <dgm:prSet presAssocID="{72725F8F-555D-4DA6-AEE3-8F6FB5068A87}" presName="compositeShape" presStyleCnt="0">
        <dgm:presLayoutVars>
          <dgm:dir/>
          <dgm:resizeHandles/>
        </dgm:presLayoutVars>
      </dgm:prSet>
      <dgm:spPr/>
    </dgm:pt>
    <dgm:pt modelId="{1C3DB8B5-A570-42FA-BCFB-9BEF155165B1}" type="pres">
      <dgm:prSet presAssocID="{72725F8F-555D-4DA6-AEE3-8F6FB5068A87}" presName="pyramid" presStyleLbl="node1" presStyleIdx="0" presStyleCnt="1" custScaleX="122500"/>
      <dgm:spPr/>
    </dgm:pt>
    <dgm:pt modelId="{328CFE5D-1DFC-4F5C-A37A-5AEED25475ED}" type="pres">
      <dgm:prSet presAssocID="{72725F8F-555D-4DA6-AEE3-8F6FB5068A87}" presName="theList" presStyleCnt="0"/>
      <dgm:spPr/>
    </dgm:pt>
    <dgm:pt modelId="{03AEC885-D5E7-44C8-A63A-36A80E46612A}" type="pres">
      <dgm:prSet presAssocID="{6B5DDF87-E7F6-47C1-B47F-0744DB534E64}" presName="aNode" presStyleLbl="fgAcc1" presStyleIdx="0" presStyleCnt="7" custLinFactY="-16827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16F9749-9E8F-4C4B-A1A9-A79571122950}" type="pres">
      <dgm:prSet presAssocID="{6B5DDF87-E7F6-47C1-B47F-0744DB534E64}" presName="aSpace" presStyleCnt="0"/>
      <dgm:spPr/>
    </dgm:pt>
    <dgm:pt modelId="{69ABF393-2D1D-4E40-A3F3-91AC6F573CE7}" type="pres">
      <dgm:prSet presAssocID="{11C2ABE5-E818-4B60-921B-0623E7DB3160}" presName="aNode" presStyleLbl="fgAcc1" presStyleIdx="1" presStyleCnt="7" custLinFactY="-6250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E94339D-DCEE-4338-9B47-7AF8FE3A9D03}" type="pres">
      <dgm:prSet presAssocID="{11C2ABE5-E818-4B60-921B-0623E7DB3160}" presName="aSpace" presStyleCnt="0"/>
      <dgm:spPr/>
    </dgm:pt>
    <dgm:pt modelId="{748FAABD-4244-4F52-A839-927E68529E96}" type="pres">
      <dgm:prSet presAssocID="{8A5900EC-2E00-4463-ABFD-BB576BBFBE2A}" presName="aNode" presStyleLbl="fgAcc1" presStyleIdx="2" presStyleCnt="7" custLinFactNeighborY="-456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89FC2FB-74EE-4FBC-9935-53C299625B60}" type="pres">
      <dgm:prSet presAssocID="{8A5900EC-2E00-4463-ABFD-BB576BBFBE2A}" presName="aSpace" presStyleCnt="0"/>
      <dgm:spPr/>
    </dgm:pt>
    <dgm:pt modelId="{46FDDB7F-505C-47CF-A856-2176CB6289F3}" type="pres">
      <dgm:prSet presAssocID="{E18C50F6-1475-48C0-B665-7E15EB0B4283}" presName="aNode" presStyleLbl="fgAcc1" presStyleIdx="3" presStyleCnt="7" custLinFactNeighborY="6870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D827163-C186-4D77-94F0-662F9A7153FC}" type="pres">
      <dgm:prSet presAssocID="{E18C50F6-1475-48C0-B665-7E15EB0B4283}" presName="aSpace" presStyleCnt="0"/>
      <dgm:spPr/>
    </dgm:pt>
    <dgm:pt modelId="{A3E903F5-469E-44EF-B5C3-6BCAB27D5DCB}" type="pres">
      <dgm:prSet presAssocID="{4F9A9A2E-68E4-4AF3-9DE8-593CE64585CF}" presName="aNode" presStyleLbl="fgAcc1" presStyleIdx="4" presStyleCnt="7" custLinFactY="18480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490115F-E126-4C1F-A0A3-5DBD33261E07}" type="pres">
      <dgm:prSet presAssocID="{4F9A9A2E-68E4-4AF3-9DE8-593CE64585CF}" presName="aSpace" presStyleCnt="0"/>
      <dgm:spPr/>
    </dgm:pt>
    <dgm:pt modelId="{D3B3BD65-A41B-4021-927D-D839EB4FF41C}" type="pres">
      <dgm:prSet presAssocID="{61DD77B7-21C7-4806-8E9A-997D4FCB8F0D}" presName="aNode" presStyleLbl="fgAcc1" presStyleIdx="5" presStyleCnt="7" custLinFactY="32777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B6445D1-1393-4F34-B2AD-2F102BF52E72}" type="pres">
      <dgm:prSet presAssocID="{61DD77B7-21C7-4806-8E9A-997D4FCB8F0D}" presName="aSpace" presStyleCnt="0"/>
      <dgm:spPr/>
    </dgm:pt>
    <dgm:pt modelId="{37D98C7F-4667-4427-8740-78E47D4CAFE6}" type="pres">
      <dgm:prSet presAssocID="{7F41A902-0922-4635-8251-00D6C4D785BD}" presName="aNode" presStyleLbl="fgAcc1" presStyleIdx="6" presStyleCnt="7" custLinFactY="55168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6EF663-4CB6-4839-9B28-4F82446E3BE5}" type="pres">
      <dgm:prSet presAssocID="{7F41A902-0922-4635-8251-00D6C4D785BD}" presName="aSpace" presStyleCnt="0"/>
      <dgm:spPr/>
    </dgm:pt>
  </dgm:ptLst>
  <dgm:cxnLst>
    <dgm:cxn modelId="{75C38446-87DC-4909-9D62-4298E9683AE6}" type="presOf" srcId="{61DD77B7-21C7-4806-8E9A-997D4FCB8F0D}" destId="{D3B3BD65-A41B-4021-927D-D839EB4FF41C}" srcOrd="0" destOrd="0" presId="urn:microsoft.com/office/officeart/2005/8/layout/pyramid2"/>
    <dgm:cxn modelId="{3D2901D3-C29D-4049-8BF1-7279DF544EA9}" type="presOf" srcId="{E18C50F6-1475-48C0-B665-7E15EB0B4283}" destId="{46FDDB7F-505C-47CF-A856-2176CB6289F3}" srcOrd="0" destOrd="0" presId="urn:microsoft.com/office/officeart/2005/8/layout/pyramid2"/>
    <dgm:cxn modelId="{A32521DC-B9C2-4AB8-BD95-A62EF961F271}" srcId="{72725F8F-555D-4DA6-AEE3-8F6FB5068A87}" destId="{4F9A9A2E-68E4-4AF3-9DE8-593CE64585CF}" srcOrd="4" destOrd="0" parTransId="{061011FC-E548-4187-9CD4-FF8D91351408}" sibTransId="{A6682AE6-8481-4B80-AD23-186CDEA3ABED}"/>
    <dgm:cxn modelId="{129E7FF4-50CE-4522-98A1-0BA51E378DF4}" srcId="{72725F8F-555D-4DA6-AEE3-8F6FB5068A87}" destId="{7F41A902-0922-4635-8251-00D6C4D785BD}" srcOrd="6" destOrd="0" parTransId="{296D717E-9741-42A3-A394-BFA2242A25E5}" sibTransId="{4B83F586-04FE-4CFC-B19C-FBBD3F55D677}"/>
    <dgm:cxn modelId="{D17ABD2E-A4A0-4419-B3CE-0E6AD9E302AE}" srcId="{72725F8F-555D-4DA6-AEE3-8F6FB5068A87}" destId="{61DD77B7-21C7-4806-8E9A-997D4FCB8F0D}" srcOrd="5" destOrd="0" parTransId="{CB37CC2C-D02D-467D-9E0C-2FFA7B84166C}" sibTransId="{EE462851-CC2C-4C0E-B5D7-608C4E6021EE}"/>
    <dgm:cxn modelId="{31EEBE8C-9C62-4C42-BDC6-883E17418D83}" type="presOf" srcId="{6B5DDF87-E7F6-47C1-B47F-0744DB534E64}" destId="{03AEC885-D5E7-44C8-A63A-36A80E46612A}" srcOrd="0" destOrd="0" presId="urn:microsoft.com/office/officeart/2005/8/layout/pyramid2"/>
    <dgm:cxn modelId="{B7B0F6C1-DE29-4B29-BC9B-7CE6727EA3EA}" type="presOf" srcId="{4F9A9A2E-68E4-4AF3-9DE8-593CE64585CF}" destId="{A3E903F5-469E-44EF-B5C3-6BCAB27D5DCB}" srcOrd="0" destOrd="0" presId="urn:microsoft.com/office/officeart/2005/8/layout/pyramid2"/>
    <dgm:cxn modelId="{57B9ADCF-7BDE-46B5-980F-2A78D9DFC508}" srcId="{72725F8F-555D-4DA6-AEE3-8F6FB5068A87}" destId="{E18C50F6-1475-48C0-B665-7E15EB0B4283}" srcOrd="3" destOrd="0" parTransId="{3321B962-A749-456B-86BF-3BF1026BB964}" sibTransId="{C96263F7-C0E2-4CCC-9EAF-F3F48BFF00B8}"/>
    <dgm:cxn modelId="{00F1E3D9-7EB0-4D93-A81D-797258B9E467}" srcId="{72725F8F-555D-4DA6-AEE3-8F6FB5068A87}" destId="{11C2ABE5-E818-4B60-921B-0623E7DB3160}" srcOrd="1" destOrd="0" parTransId="{F7E06D0A-3072-4ACE-87EE-2EF2BD5F0766}" sibTransId="{E8663C5C-ADBB-4280-A160-711946A835B9}"/>
    <dgm:cxn modelId="{2A0288A7-59B1-472E-830F-7B39EDBAF112}" type="presOf" srcId="{11C2ABE5-E818-4B60-921B-0623E7DB3160}" destId="{69ABF393-2D1D-4E40-A3F3-91AC6F573CE7}" srcOrd="0" destOrd="0" presId="urn:microsoft.com/office/officeart/2005/8/layout/pyramid2"/>
    <dgm:cxn modelId="{75931ACD-1E41-4A16-BDBD-6552AE997990}" srcId="{72725F8F-555D-4DA6-AEE3-8F6FB5068A87}" destId="{8A5900EC-2E00-4463-ABFD-BB576BBFBE2A}" srcOrd="2" destOrd="0" parTransId="{D02957FC-6CE4-4F9C-AC3E-7A86529621CA}" sibTransId="{FEA2C527-7A81-4CDB-9D53-BA23A33FD2B2}"/>
    <dgm:cxn modelId="{2709DA38-68F7-4F76-9191-0EEF6835F043}" type="presOf" srcId="{72725F8F-555D-4DA6-AEE3-8F6FB5068A87}" destId="{EC75FB80-F7A1-461E-A29D-102F84D18945}" srcOrd="0" destOrd="0" presId="urn:microsoft.com/office/officeart/2005/8/layout/pyramid2"/>
    <dgm:cxn modelId="{C80BEF6A-201B-4C50-ACC5-E37EE9F8BDF2}" srcId="{72725F8F-555D-4DA6-AEE3-8F6FB5068A87}" destId="{6B5DDF87-E7F6-47C1-B47F-0744DB534E64}" srcOrd="0" destOrd="0" parTransId="{C395F9A4-062B-45CB-90B0-DB3277635667}" sibTransId="{29ACC87B-F1EA-445F-AC13-8058AB450F33}"/>
    <dgm:cxn modelId="{45A82A79-D162-4B1C-96BA-EE82DD868A16}" type="presOf" srcId="{8A5900EC-2E00-4463-ABFD-BB576BBFBE2A}" destId="{748FAABD-4244-4F52-A839-927E68529E96}" srcOrd="0" destOrd="0" presId="urn:microsoft.com/office/officeart/2005/8/layout/pyramid2"/>
    <dgm:cxn modelId="{A4F4F5A6-43B0-409D-95A0-DD96CD20ACBC}" type="presOf" srcId="{7F41A902-0922-4635-8251-00D6C4D785BD}" destId="{37D98C7F-4667-4427-8740-78E47D4CAFE6}" srcOrd="0" destOrd="0" presId="urn:microsoft.com/office/officeart/2005/8/layout/pyramid2"/>
    <dgm:cxn modelId="{8F040997-2894-4DDF-BFA5-F53D985164ED}" type="presParOf" srcId="{EC75FB80-F7A1-461E-A29D-102F84D18945}" destId="{1C3DB8B5-A570-42FA-BCFB-9BEF155165B1}" srcOrd="0" destOrd="0" presId="urn:microsoft.com/office/officeart/2005/8/layout/pyramid2"/>
    <dgm:cxn modelId="{CAAD36F7-A2EF-4F62-9CA4-295394982769}" type="presParOf" srcId="{EC75FB80-F7A1-461E-A29D-102F84D18945}" destId="{328CFE5D-1DFC-4F5C-A37A-5AEED25475ED}" srcOrd="1" destOrd="0" presId="urn:microsoft.com/office/officeart/2005/8/layout/pyramid2"/>
    <dgm:cxn modelId="{58644721-1CA7-4492-B321-3F4DF358810B}" type="presParOf" srcId="{328CFE5D-1DFC-4F5C-A37A-5AEED25475ED}" destId="{03AEC885-D5E7-44C8-A63A-36A80E46612A}" srcOrd="0" destOrd="0" presId="urn:microsoft.com/office/officeart/2005/8/layout/pyramid2"/>
    <dgm:cxn modelId="{96B5798F-52EA-4FC3-A1CF-AAD371592022}" type="presParOf" srcId="{328CFE5D-1DFC-4F5C-A37A-5AEED25475ED}" destId="{716F9749-9E8F-4C4B-A1A9-A79571122950}" srcOrd="1" destOrd="0" presId="urn:microsoft.com/office/officeart/2005/8/layout/pyramid2"/>
    <dgm:cxn modelId="{D70901F2-59B8-4885-BF46-375D4E1D5DBE}" type="presParOf" srcId="{328CFE5D-1DFC-4F5C-A37A-5AEED25475ED}" destId="{69ABF393-2D1D-4E40-A3F3-91AC6F573CE7}" srcOrd="2" destOrd="0" presId="urn:microsoft.com/office/officeart/2005/8/layout/pyramid2"/>
    <dgm:cxn modelId="{D62B1F27-B1AD-4CD9-BDE6-0972B40587B5}" type="presParOf" srcId="{328CFE5D-1DFC-4F5C-A37A-5AEED25475ED}" destId="{8E94339D-DCEE-4338-9B47-7AF8FE3A9D03}" srcOrd="3" destOrd="0" presId="urn:microsoft.com/office/officeart/2005/8/layout/pyramid2"/>
    <dgm:cxn modelId="{CFB9CEBE-C4B6-4D7E-8B7D-5E4346D43C91}" type="presParOf" srcId="{328CFE5D-1DFC-4F5C-A37A-5AEED25475ED}" destId="{748FAABD-4244-4F52-A839-927E68529E96}" srcOrd="4" destOrd="0" presId="urn:microsoft.com/office/officeart/2005/8/layout/pyramid2"/>
    <dgm:cxn modelId="{156D92A5-E93C-4388-B819-48DB787D1AA5}" type="presParOf" srcId="{328CFE5D-1DFC-4F5C-A37A-5AEED25475ED}" destId="{F89FC2FB-74EE-4FBC-9935-53C299625B60}" srcOrd="5" destOrd="0" presId="urn:microsoft.com/office/officeart/2005/8/layout/pyramid2"/>
    <dgm:cxn modelId="{3D74BE35-0E77-4D60-A4A9-76C0C40670C8}" type="presParOf" srcId="{328CFE5D-1DFC-4F5C-A37A-5AEED25475ED}" destId="{46FDDB7F-505C-47CF-A856-2176CB6289F3}" srcOrd="6" destOrd="0" presId="urn:microsoft.com/office/officeart/2005/8/layout/pyramid2"/>
    <dgm:cxn modelId="{7B8179B8-652E-4AA6-8055-40B20E1C7246}" type="presParOf" srcId="{328CFE5D-1DFC-4F5C-A37A-5AEED25475ED}" destId="{9D827163-C186-4D77-94F0-662F9A7153FC}" srcOrd="7" destOrd="0" presId="urn:microsoft.com/office/officeart/2005/8/layout/pyramid2"/>
    <dgm:cxn modelId="{E9088B1A-C1A6-4302-9E1F-C47D2172A8D8}" type="presParOf" srcId="{328CFE5D-1DFC-4F5C-A37A-5AEED25475ED}" destId="{A3E903F5-469E-44EF-B5C3-6BCAB27D5DCB}" srcOrd="8" destOrd="0" presId="urn:microsoft.com/office/officeart/2005/8/layout/pyramid2"/>
    <dgm:cxn modelId="{C462CE59-CE11-489A-A293-086FC2CC3BE0}" type="presParOf" srcId="{328CFE5D-1DFC-4F5C-A37A-5AEED25475ED}" destId="{7490115F-E126-4C1F-A0A3-5DBD33261E07}" srcOrd="9" destOrd="0" presId="urn:microsoft.com/office/officeart/2005/8/layout/pyramid2"/>
    <dgm:cxn modelId="{395E7F89-075E-4E11-AB8A-6F32ADFB68A5}" type="presParOf" srcId="{328CFE5D-1DFC-4F5C-A37A-5AEED25475ED}" destId="{D3B3BD65-A41B-4021-927D-D839EB4FF41C}" srcOrd="10" destOrd="0" presId="urn:microsoft.com/office/officeart/2005/8/layout/pyramid2"/>
    <dgm:cxn modelId="{6EDEE71F-F24A-479B-825C-CFC18D885A71}" type="presParOf" srcId="{328CFE5D-1DFC-4F5C-A37A-5AEED25475ED}" destId="{CB6445D1-1393-4F34-B2AD-2F102BF52E72}" srcOrd="11" destOrd="0" presId="urn:microsoft.com/office/officeart/2005/8/layout/pyramid2"/>
    <dgm:cxn modelId="{BD55042F-B46E-4920-901A-CBEE45370B30}" type="presParOf" srcId="{328CFE5D-1DFC-4F5C-A37A-5AEED25475ED}" destId="{37D98C7F-4667-4427-8740-78E47D4CAFE6}" srcOrd="12" destOrd="0" presId="urn:microsoft.com/office/officeart/2005/8/layout/pyramid2"/>
    <dgm:cxn modelId="{FE73B8A9-C823-4F45-9D9E-A8F5563471E4}" type="presParOf" srcId="{328CFE5D-1DFC-4F5C-A37A-5AEED25475ED}" destId="{A56EF663-4CB6-4839-9B28-4F82446E3BE5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3DB8B5-A570-42FA-BCFB-9BEF155165B1}">
      <dsp:nvSpPr>
        <dsp:cNvPr id="0" name=""/>
        <dsp:cNvSpPr/>
      </dsp:nvSpPr>
      <dsp:spPr>
        <a:xfrm>
          <a:off x="907300" y="0"/>
          <a:ext cx="5645427" cy="4608512"/>
        </a:xfrm>
        <a:prstGeom prst="triangl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AEC885-D5E7-44C8-A63A-36A80E46612A}">
      <dsp:nvSpPr>
        <dsp:cNvPr id="0" name=""/>
        <dsp:cNvSpPr/>
      </dsp:nvSpPr>
      <dsp:spPr>
        <a:xfrm>
          <a:off x="3730014" y="324035"/>
          <a:ext cx="2995532" cy="4680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</a:rPr>
            <a:t>聽講學習：  </a:t>
          </a:r>
          <a:r>
            <a:rPr lang="en-US" altLang="zh-TW" sz="2800" b="1" kern="1200" dirty="0">
              <a:latin typeface="微軟正黑體" pitchFamily="34" charset="-120"/>
              <a:ea typeface="微軟正黑體" pitchFamily="34" charset="-120"/>
            </a:rPr>
            <a:t>5%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730014" y="324035"/>
        <a:ext cx="2995532" cy="468052"/>
      </dsp:txXfrm>
    </dsp:sp>
    <dsp:sp modelId="{69ABF393-2D1D-4E40-A3F3-91AC6F573CE7}">
      <dsp:nvSpPr>
        <dsp:cNvPr id="0" name=""/>
        <dsp:cNvSpPr/>
      </dsp:nvSpPr>
      <dsp:spPr>
        <a:xfrm>
          <a:off x="3730014" y="900099"/>
          <a:ext cx="2995532" cy="4680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-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</a:rPr>
            <a:t>閱讀學習：</a:t>
          </a:r>
          <a:r>
            <a:rPr lang="en-US" altLang="zh-TW" sz="2800" b="1" kern="1200" dirty="0">
              <a:latin typeface="微軟正黑體" pitchFamily="34" charset="-120"/>
              <a:ea typeface="微軟正黑體" pitchFamily="34" charset="-120"/>
            </a:rPr>
            <a:t>10%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730014" y="900099"/>
        <a:ext cx="2995532" cy="468052"/>
      </dsp:txXfrm>
    </dsp:sp>
    <dsp:sp modelId="{748FAABD-4244-4F52-A839-927E68529E96}">
      <dsp:nvSpPr>
        <dsp:cNvPr id="0" name=""/>
        <dsp:cNvSpPr/>
      </dsp:nvSpPr>
      <dsp:spPr>
        <a:xfrm>
          <a:off x="3730014" y="1487697"/>
          <a:ext cx="2995532" cy="4680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</a:rPr>
            <a:t>影片學習：</a:t>
          </a:r>
          <a:r>
            <a:rPr lang="en-US" altLang="zh-TW" sz="2800" b="1" kern="1200" dirty="0">
              <a:latin typeface="微軟正黑體" pitchFamily="34" charset="-120"/>
              <a:ea typeface="微軟正黑體" pitchFamily="34" charset="-120"/>
            </a:rPr>
            <a:t>20%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730014" y="1487697"/>
        <a:ext cx="2995532" cy="468052"/>
      </dsp:txXfrm>
    </dsp:sp>
    <dsp:sp modelId="{46FDDB7F-505C-47CF-A856-2176CB6289F3}">
      <dsp:nvSpPr>
        <dsp:cNvPr id="0" name=""/>
        <dsp:cNvSpPr/>
      </dsp:nvSpPr>
      <dsp:spPr>
        <a:xfrm>
          <a:off x="3730014" y="2081173"/>
          <a:ext cx="2995532" cy="4680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</a:rPr>
            <a:t>例題練習：</a:t>
          </a:r>
          <a:r>
            <a:rPr lang="en-US" altLang="zh-TW" sz="2800" b="1" kern="1200" dirty="0">
              <a:latin typeface="微軟正黑體" pitchFamily="34" charset="-120"/>
              <a:ea typeface="微軟正黑體" pitchFamily="34" charset="-120"/>
            </a:rPr>
            <a:t>30%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730014" y="2081173"/>
        <a:ext cx="2995532" cy="468052"/>
      </dsp:txXfrm>
    </dsp:sp>
    <dsp:sp modelId="{A3E903F5-469E-44EF-B5C3-6BCAB27D5DCB}">
      <dsp:nvSpPr>
        <dsp:cNvPr id="0" name=""/>
        <dsp:cNvSpPr/>
      </dsp:nvSpPr>
      <dsp:spPr>
        <a:xfrm>
          <a:off x="3730014" y="2712537"/>
          <a:ext cx="2995532" cy="4680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</a:rPr>
            <a:t>小組討論：</a:t>
          </a:r>
          <a:r>
            <a:rPr lang="en-US" altLang="zh-TW" sz="2800" b="1" kern="1200" dirty="0">
              <a:latin typeface="微軟正黑體" pitchFamily="34" charset="-120"/>
              <a:ea typeface="微軟正黑體" pitchFamily="34" charset="-120"/>
            </a:rPr>
            <a:t>50%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730014" y="2712537"/>
        <a:ext cx="2995532" cy="468052"/>
      </dsp:txXfrm>
    </dsp:sp>
    <dsp:sp modelId="{D3B3BD65-A41B-4021-927D-D839EB4FF41C}">
      <dsp:nvSpPr>
        <dsp:cNvPr id="0" name=""/>
        <dsp:cNvSpPr/>
      </dsp:nvSpPr>
      <dsp:spPr>
        <a:xfrm>
          <a:off x="3730014" y="3306013"/>
          <a:ext cx="2995532" cy="4680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-3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</a:rPr>
            <a:t>實作應用：</a:t>
          </a:r>
          <a:r>
            <a:rPr lang="en-US" altLang="zh-TW" sz="2800" b="1" kern="1200" dirty="0">
              <a:latin typeface="微軟正黑體" pitchFamily="34" charset="-120"/>
              <a:ea typeface="微軟正黑體" pitchFamily="34" charset="-120"/>
            </a:rPr>
            <a:t>75%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730014" y="3306013"/>
        <a:ext cx="2995532" cy="468052"/>
      </dsp:txXfrm>
    </dsp:sp>
    <dsp:sp modelId="{37D98C7F-4667-4427-8740-78E47D4CAFE6}">
      <dsp:nvSpPr>
        <dsp:cNvPr id="0" name=""/>
        <dsp:cNvSpPr/>
      </dsp:nvSpPr>
      <dsp:spPr>
        <a:xfrm>
          <a:off x="3730014" y="3937373"/>
          <a:ext cx="2995532" cy="4680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</a:rPr>
            <a:t>去教別人：</a:t>
          </a:r>
          <a:r>
            <a:rPr lang="en-US" altLang="zh-TW" sz="2800" b="1" kern="1200" dirty="0">
              <a:latin typeface="微軟正黑體" pitchFamily="34" charset="-120"/>
              <a:ea typeface="微軟正黑體" pitchFamily="34" charset="-120"/>
            </a:rPr>
            <a:t>90%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730014" y="3937373"/>
        <a:ext cx="2995532" cy="468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pPr/>
              <a:t>2021/9/18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pPr/>
              <a:t>2021/9/18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5032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231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15B04F3-EEF7-4533-B6C6-AB561BF34A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t="3878" b="11808"/>
          <a:stretch/>
        </p:blipFill>
        <p:spPr>
          <a:xfrm>
            <a:off x="0" y="1"/>
            <a:ext cx="9140407" cy="51435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5D54B73-94CA-4308-A97F-AFB93BB03AC7}"/>
              </a:ext>
            </a:extLst>
          </p:cNvPr>
          <p:cNvSpPr/>
          <p:nvPr userDrawn="1"/>
        </p:nvSpPr>
        <p:spPr>
          <a:xfrm>
            <a:off x="179512" y="141480"/>
            <a:ext cx="8784976" cy="486054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31148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451212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FF0CC9C-4855-47CB-8608-C72C1E8424F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gFU83jhSg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508&#38598;&#26360;&#34920;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hyperlink" Target="4F&#33258;&#30465;&#25104;&#38263;&#21934;_A4&#40657;&#30333;10&#20221;.pdf" TargetMode="External"/><Relationship Id="rId4" Type="http://schemas.openxmlformats.org/officeDocument/2006/relationships/hyperlink" Target="4F&#33258;&#30465;&#25104;&#38263;&#21934;.pdf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483768" y="2033141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</a:t>
            </a: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508</a:t>
            </a:r>
            <a:r>
              <a:rPr lang="zh-TW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線上家長日</a:t>
            </a:r>
            <a:endParaRPr lang="en-US" altLang="zh-TW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歡迎您的蒞臨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32958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147814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096679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95686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pic>
        <p:nvPicPr>
          <p:cNvPr id="2" name="圖片 1" descr="1109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270030"/>
            <a:ext cx="6237312" cy="4677984"/>
          </a:xfrm>
          <a:prstGeom prst="ellipse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185792" y="3003798"/>
            <a:ext cx="4594528" cy="1569660"/>
          </a:xfrm>
          <a:prstGeom prst="rect">
            <a:avLst/>
          </a:prstGeom>
          <a:ln>
            <a:noFill/>
          </a:ln>
          <a:effectLst>
            <a:softEdge rad="31750"/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感謝您上線參與</a:t>
            </a:r>
            <a:endParaRPr lang="en-US" altLang="zh-TW" sz="32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讓我們攜手合作</a:t>
            </a:r>
            <a:endParaRPr lang="en-US" altLang="zh-TW" sz="32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共同為孩子的成長努力</a:t>
            </a:r>
            <a:r>
              <a:rPr lang="en-US" altLang="zh-TW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~</a:t>
            </a:r>
            <a:endParaRPr lang="zh-TW" altLang="en-US" sz="32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899592" y="1791856"/>
            <a:ext cx="7366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7:00~7:10</a:t>
            </a:r>
            <a:r>
              <a:rPr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校長、家長會長致詞</a:t>
            </a:r>
          </a:p>
        </p:txBody>
      </p:sp>
      <p:sp>
        <p:nvSpPr>
          <p:cNvPr id="3" name="矩形 2"/>
          <p:cNvSpPr/>
          <p:nvPr/>
        </p:nvSpPr>
        <p:spPr>
          <a:xfrm>
            <a:off x="1907704" y="2643758"/>
            <a:ext cx="6480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>
                <a:hlinkClick r:id="rId2"/>
              </a:rPr>
              <a:t>https://www.youtube.com/watch?v=WgFU83jhSgs</a:t>
            </a:r>
            <a:endParaRPr lang="en-US" altLang="zh-TW" sz="24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483768" y="2279363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親師相見歡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32958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147814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096679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95686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152" y="292318"/>
            <a:ext cx="458444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范家嘉老師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447884" y="1301591"/>
            <a:ext cx="3070066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kumimoji="1" lang="zh-TW" altLang="en-US" sz="2700" dirty="0">
                <a:latin typeface="Microsoft YaHei" charset="0"/>
                <a:ea typeface="Microsoft YaHei" charset="0"/>
                <a:cs typeface="Microsoft YaHei" charset="0"/>
              </a:rPr>
              <a:t>國立臺中教育大學 </a:t>
            </a:r>
            <a:endParaRPr kumimoji="1" lang="en-US" altLang="zh-TW" sz="2700" dirty="0">
              <a:latin typeface="Microsoft YaHei" charset="0"/>
              <a:ea typeface="Microsoft YaHei" charset="0"/>
              <a:cs typeface="Microsoft YaHei" charset="0"/>
            </a:endParaRPr>
          </a:p>
          <a:p>
            <a:r>
              <a:rPr kumimoji="1" lang="zh-TW" altLang="en-US" sz="2700" dirty="0">
                <a:latin typeface="Microsoft YaHei" charset="0"/>
                <a:ea typeface="Microsoft YaHei" charset="0"/>
                <a:cs typeface="Microsoft YaHei" charset="0"/>
              </a:rPr>
              <a:t>語文教育學系</a:t>
            </a:r>
          </a:p>
        </p:txBody>
      </p:sp>
      <p:sp>
        <p:nvSpPr>
          <p:cNvPr id="4" name="文字方塊 3"/>
          <p:cNvSpPr txBox="1"/>
          <p:nvPr/>
        </p:nvSpPr>
        <p:spPr>
          <a:xfrm flipH="1">
            <a:off x="686168" y="1229583"/>
            <a:ext cx="810912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kumimoji="1" lang="zh-TW" altLang="en-US" sz="3200" dirty="0">
                <a:solidFill>
                  <a:schemeClr val="accent2">
                    <a:lumMod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學</a:t>
            </a:r>
          </a:p>
          <a:p>
            <a:r>
              <a:rPr kumimoji="1" lang="zh-TW" altLang="en-US" sz="3200" dirty="0">
                <a:solidFill>
                  <a:schemeClr val="accent2">
                    <a:lumMod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歷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686168" y="2957775"/>
            <a:ext cx="70703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kumimoji="1" lang="zh-TW" altLang="en-US" sz="3200" dirty="0">
                <a:solidFill>
                  <a:schemeClr val="accent1">
                    <a:lumMod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經</a:t>
            </a:r>
          </a:p>
          <a:p>
            <a:r>
              <a:rPr kumimoji="1" lang="zh-TW" altLang="en-US" sz="3200" dirty="0">
                <a:solidFill>
                  <a:schemeClr val="accent1">
                    <a:lumMod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歷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447883" y="2643758"/>
            <a:ext cx="4348253" cy="173124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kumimoji="1" lang="zh-TW" altLang="en-US" sz="2700" dirty="0">
                <a:latin typeface="Microsoft YaHei" charset="0"/>
                <a:ea typeface="Microsoft YaHei" charset="0"/>
                <a:cs typeface="Microsoft YaHei" charset="0"/>
              </a:rPr>
              <a:t>新北市北新國小</a:t>
            </a:r>
          </a:p>
          <a:p>
            <a:r>
              <a:rPr kumimoji="1" lang="zh-TW" altLang="en-US" sz="2700" dirty="0">
                <a:latin typeface="Microsoft YaHei" charset="0"/>
                <a:ea typeface="Microsoft YaHei" charset="0"/>
                <a:cs typeface="Microsoft YaHei" charset="0"/>
              </a:rPr>
              <a:t>臺中教育大學附設實驗國小</a:t>
            </a:r>
          </a:p>
          <a:p>
            <a:r>
              <a:rPr kumimoji="1" lang="zh-TW" altLang="en-US" sz="2700" dirty="0">
                <a:latin typeface="Microsoft YaHei" charset="0"/>
                <a:ea typeface="Microsoft YaHei" charset="0"/>
                <a:cs typeface="Microsoft YaHei" charset="0"/>
              </a:rPr>
              <a:t>中文能力測驗中心</a:t>
            </a:r>
            <a:endParaRPr kumimoji="1" lang="en-US" altLang="zh-TW" sz="2700" dirty="0">
              <a:latin typeface="Microsoft YaHei" charset="0"/>
              <a:ea typeface="Microsoft YaHei" charset="0"/>
              <a:cs typeface="Microsoft YaHei" charset="0"/>
            </a:endParaRPr>
          </a:p>
          <a:p>
            <a:r>
              <a:rPr kumimoji="1" lang="zh-TW" altLang="en-US" sz="2700" dirty="0">
                <a:latin typeface="Microsoft YaHei" charset="0"/>
                <a:ea typeface="Microsoft YaHei" charset="0"/>
                <a:cs typeface="Microsoft YaHei" charset="0"/>
              </a:rPr>
              <a:t>適性教學實驗計畫</a:t>
            </a:r>
            <a:endParaRPr kumimoji="1" lang="en-US" altLang="zh-TW" sz="2700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1026" name="Picture 2" descr="E:\508\家長日\照片\line_229051030393873.jpg"/>
          <p:cNvPicPr>
            <a:picLocks noChangeAspect="1" noChangeArrowheads="1"/>
          </p:cNvPicPr>
          <p:nvPr/>
        </p:nvPicPr>
        <p:blipFill>
          <a:blip r:embed="rId2" cstate="print"/>
          <a:srcRect l="12696" t="12124" r="17485" b="11118"/>
          <a:stretch>
            <a:fillRect/>
          </a:stretch>
        </p:blipFill>
        <p:spPr bwMode="auto">
          <a:xfrm>
            <a:off x="5004048" y="339502"/>
            <a:ext cx="3257642" cy="2684870"/>
          </a:xfrm>
          <a:prstGeom prst="ellipse">
            <a:avLst/>
          </a:prstGeom>
          <a:noFill/>
        </p:spPr>
      </p:pic>
      <p:pic>
        <p:nvPicPr>
          <p:cNvPr id="1027" name="Picture 3" descr="E:\508\家長日\照片\1606482991569.jpg"/>
          <p:cNvPicPr>
            <a:picLocks noChangeAspect="1" noChangeArrowheads="1"/>
          </p:cNvPicPr>
          <p:nvPr/>
        </p:nvPicPr>
        <p:blipFill>
          <a:blip r:embed="rId3" cstate="print"/>
          <a:srcRect l="25462" t="8247" r="19665" b="13402"/>
          <a:stretch>
            <a:fillRect/>
          </a:stretch>
        </p:blipFill>
        <p:spPr bwMode="auto">
          <a:xfrm>
            <a:off x="6732240" y="2499742"/>
            <a:ext cx="2016224" cy="2158211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292318"/>
            <a:ext cx="4669042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教育理念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7544" y="1054067"/>
            <a:ext cx="828092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n"/>
              <a:tabLst/>
            </a:pPr>
            <a:r>
              <a:rPr kumimoji="1" 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注重</a:t>
            </a:r>
            <a:r>
              <a:rPr kumimoji="1" lang="zh-TW" sz="2800" b="1" i="0" u="none" strike="noStrike" cap="none" normalizeH="0" baseline="0" dirty="0">
                <a:ln>
                  <a:noFill/>
                </a:ln>
                <a:solidFill>
                  <a:srgbClr val="C4591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生活</a:t>
            </a:r>
            <a:r>
              <a:rPr kumimoji="1" 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教育、</a:t>
            </a:r>
            <a:r>
              <a:rPr kumimoji="1" lang="zh-TW" sz="2800" b="1" i="0" u="none" strike="noStrike" cap="none" normalizeH="0" baseline="0" dirty="0">
                <a:ln>
                  <a:noFill/>
                </a:ln>
                <a:solidFill>
                  <a:srgbClr val="C4591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品德</a:t>
            </a:r>
            <a:r>
              <a:rPr kumimoji="1" 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教育，培養自主</a:t>
            </a:r>
            <a:r>
              <a:rPr kumimoji="1" lang="zh-TW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、</a:t>
            </a:r>
            <a:r>
              <a:rPr kumimoji="1" 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負責軟實力</a:t>
            </a:r>
            <a:endParaRPr kumimoji="1" lang="zh-TW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" pitchFamily="34" charset="-122"/>
              <a:ea typeface="Microsoft YaHei" pitchFamily="34" charset="-122"/>
              <a:cs typeface="新細明體" pitchFamily="18" charset="-12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n"/>
            </a:pPr>
            <a:r>
              <a:rPr kumimoji="1" lang="zh-TW" altLang="zh-TW" sz="2800" b="1" dirty="0">
                <a:solidFill>
                  <a:srgbClr val="C45911"/>
                </a:solidFill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身教、言教、境教</a:t>
            </a:r>
            <a:r>
              <a:rPr kumimoji="1" lang="zh-TW" altLang="zh-TW" sz="2800" dirty="0"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並重，以身作則</a:t>
            </a:r>
            <a:endParaRPr kumimoji="1" lang="zh-TW" altLang="zh-TW" sz="1100" dirty="0">
              <a:latin typeface="Microsoft YaHei" pitchFamily="34" charset="-122"/>
              <a:ea typeface="Microsoft YaHei" pitchFamily="34" charset="-122"/>
              <a:cs typeface="新細明體" pitchFamily="18" charset="-12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n"/>
            </a:pPr>
            <a:r>
              <a:rPr kumimoji="1" lang="zh-TW" sz="2800" b="1" i="0" u="none" strike="noStrike" cap="none" normalizeH="0" baseline="0" dirty="0">
                <a:ln>
                  <a:noFill/>
                </a:ln>
                <a:solidFill>
                  <a:srgbClr val="C4591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容錯</a:t>
            </a:r>
            <a:r>
              <a:rPr kumimoji="1" 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教育</a:t>
            </a:r>
            <a:r>
              <a:rPr kumimoji="1" lang="zh-TW" altLang="en-US" sz="2800" dirty="0"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→</a:t>
            </a:r>
            <a:r>
              <a:rPr kumimoji="1" 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消除怕錯而不敢嘗試的恐懼，帶領</a:t>
            </a:r>
            <a:r>
              <a:rPr kumimoji="1" 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孩子體驗</a:t>
            </a:r>
            <a:r>
              <a:rPr kumimoji="1" 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、反思、成長</a:t>
            </a:r>
            <a:endParaRPr kumimoji="1" lang="zh-TW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" pitchFamily="34" charset="-122"/>
              <a:ea typeface="Microsoft YaHei" pitchFamily="34" charset="-122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n"/>
              <a:tabLst/>
            </a:pPr>
            <a:r>
              <a:rPr kumimoji="1" 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看見每個孩子的亮點，</a:t>
            </a:r>
            <a:r>
              <a:rPr kumimoji="1" lang="zh-TW" sz="2800" b="1" i="0" u="none" strike="noStrike" cap="none" normalizeH="0" baseline="0" dirty="0">
                <a:ln>
                  <a:noFill/>
                </a:ln>
                <a:solidFill>
                  <a:srgbClr val="C4591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適性揚才</a:t>
            </a:r>
            <a:endParaRPr kumimoji="1" lang="zh-TW" altLang="en-US" sz="2800" b="1" i="0" u="none" strike="noStrike" cap="none" normalizeH="0" baseline="0" dirty="0">
              <a:ln>
                <a:noFill/>
              </a:ln>
              <a:solidFill>
                <a:srgbClr val="C45911"/>
              </a:solidFill>
              <a:effectLst/>
              <a:latin typeface="Microsoft YaHei" pitchFamily="34" charset="-122"/>
              <a:ea typeface="Microsoft YaHei" pitchFamily="34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n"/>
              <a:tabLst/>
            </a:pPr>
            <a:r>
              <a:rPr kumimoji="1" lang="zh-TW" altLang="en-US" sz="2800" b="1" i="0" u="none" strike="noStrike" cap="none" normalizeH="0" baseline="0" dirty="0">
                <a:ln>
                  <a:noFill/>
                </a:ln>
                <a:solidFill>
                  <a:srgbClr val="C4591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同儕互動</a:t>
            </a:r>
            <a:r>
              <a:rPr kumimoji="1" lang="zh-TW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itchFamily="34" charset="-122"/>
                <a:ea typeface="Microsoft YaHei" pitchFamily="34" charset="-122"/>
                <a:cs typeface="Times New Roman" pitchFamily="18" charset="0"/>
              </a:rPr>
              <a:t>，激發無限潛能</a:t>
            </a:r>
            <a:endParaRPr kumimoji="1" lang="zh-TW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" pitchFamily="34" charset="-122"/>
              <a:ea typeface="Microsoft YaHei" pitchFamily="34" charset="-122"/>
              <a:cs typeface="新細明體" pitchFamily="18" charset="-120"/>
            </a:endParaRPr>
          </a:p>
        </p:txBody>
      </p:sp>
      <p:pic>
        <p:nvPicPr>
          <p:cNvPr id="4" name="Picture 4" descr="E:\508\家長日\照片\新建檔案 2020-01-09 18.43.04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2996055"/>
            <a:ext cx="1613826" cy="1671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483768" y="2279363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班級行事簡曆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32958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147814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096679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95686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755576" y="455167"/>
            <a:ext cx="790472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9/1(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三</a:t>
            </a: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開學日</a:t>
            </a:r>
          </a:p>
          <a:p>
            <a:pPr>
              <a:lnSpc>
                <a:spcPct val="150000"/>
              </a:lnSpc>
            </a:pP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9/11(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六</a:t>
            </a: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補班補課</a:t>
            </a: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補中秋連假</a:t>
            </a: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9/20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週一課程</a:t>
            </a: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endParaRPr kumimoji="1" lang="zh-TW" altLang="zh-TW" sz="2800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9/17(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</a:t>
            </a: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晚間</a:t>
            </a: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2~6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年級家長日</a:t>
            </a: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kumimoji="1" lang="zh-TW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線上座談</a:t>
            </a:r>
            <a:r>
              <a:rPr kumimoji="1" lang="en-US" altLang="zh-TW" sz="28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9/20(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一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 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中秋節調整放假；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9/21(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二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中秋節放假</a:t>
            </a:r>
            <a:endParaRPr kumimoji="1" lang="zh-TW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10/11(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一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國慶日補假</a:t>
            </a:r>
            <a:endParaRPr kumimoji="1" lang="zh-TW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11/4~11/5(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四、五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期中評量</a:t>
            </a:r>
            <a:endParaRPr kumimoji="1" lang="zh-TW" altLang="en-US" sz="11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755576" y="455165"/>
            <a:ext cx="7404591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11/16(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二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家嘉老師區級公開授課</a:t>
            </a:r>
            <a:endParaRPr kumimoji="1" lang="zh-TW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11/27(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六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校慶；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11/29(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一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校慶補假</a:t>
            </a:r>
            <a:endParaRPr kumimoji="1" lang="zh-TW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12/31(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元旦補假</a:t>
            </a:r>
            <a:endParaRPr kumimoji="1" lang="zh-TW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01/11~01/12(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二、三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 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期末評量</a:t>
            </a:r>
            <a:endParaRPr kumimoji="1" lang="zh-TW" altLang="en-US" sz="11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1/20(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四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休業式，中午放學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1/21(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寒假開始，預計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2/11(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</a:t>
            </a:r>
            <a:r>
              <a:rPr kumimoji="1" lang="en-US" altLang="zh-TW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 110-2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開學</a:t>
            </a:r>
            <a:r>
              <a:rPr kumimoji="1" lang="zh-TW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rPr>
              <a:t> </a:t>
            </a:r>
            <a:endParaRPr kumimoji="1" lang="zh-TW" alt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483768" y="2279363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各科</a:t>
            </a:r>
            <a:r>
              <a:rPr lang="zh-TW" altLang="en-US" sz="32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教學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32958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147814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096679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95686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/>
          <p:cNvGraphicFramePr/>
          <p:nvPr/>
        </p:nvGraphicFramePr>
        <p:xfrm>
          <a:off x="755576" y="267494"/>
          <a:ext cx="763284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矩形 2"/>
          <p:cNvSpPr/>
          <p:nvPr/>
        </p:nvSpPr>
        <p:spPr>
          <a:xfrm>
            <a:off x="395536" y="197769"/>
            <a:ext cx="4669042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學習效果金字塔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3093696" cy="1689953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395536" y="411510"/>
            <a:ext cx="1800200" cy="72008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200" b="1" dirty="0">
                <a:latin typeface="Microsoft YaHei" charset="0"/>
                <a:ea typeface="Microsoft YaHei" charset="0"/>
                <a:cs typeface="Microsoft YaHei" charset="0"/>
              </a:rPr>
              <a:t>國語科</a:t>
            </a:r>
          </a:p>
        </p:txBody>
      </p:sp>
      <p:pic>
        <p:nvPicPr>
          <p:cNvPr id="6" name="圖片 5" descr="1109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931790"/>
            <a:ext cx="2187259" cy="1640444"/>
          </a:xfrm>
          <a:prstGeom prst="rect">
            <a:avLst/>
          </a:prstGeom>
        </p:spPr>
      </p:pic>
      <p:pic>
        <p:nvPicPr>
          <p:cNvPr id="7" name="圖片 6" descr="110994.jpg"/>
          <p:cNvPicPr>
            <a:picLocks noChangeAspect="1"/>
          </p:cNvPicPr>
          <p:nvPr/>
        </p:nvPicPr>
        <p:blipFill>
          <a:blip r:embed="rId4" cstate="print">
            <a:lum bright="10000" contrast="10000"/>
          </a:blip>
          <a:stretch>
            <a:fillRect/>
          </a:stretch>
        </p:blipFill>
        <p:spPr>
          <a:xfrm>
            <a:off x="6632288" y="627534"/>
            <a:ext cx="2188184" cy="1640444"/>
          </a:xfrm>
          <a:prstGeom prst="rect">
            <a:avLst/>
          </a:prstGeom>
        </p:spPr>
      </p:pic>
      <p:pic>
        <p:nvPicPr>
          <p:cNvPr id="8" name="圖片 7" descr="11099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16789" y="627534"/>
            <a:ext cx="2187259" cy="1640444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403648" y="1508333"/>
            <a:ext cx="1497925" cy="91940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endParaRPr lang="en-US" altLang="zh-TW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重於背誦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5220072" y="1491630"/>
            <a:ext cx="1497925" cy="919401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小組</a:t>
            </a:r>
            <a:endParaRPr lang="en-US" altLang="zh-TW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發表交流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2555780" y="3795886"/>
            <a:ext cx="1497925" cy="919401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辨析</a:t>
            </a:r>
            <a:endParaRPr lang="en-US" altLang="zh-TW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易錯之處</a:t>
            </a:r>
            <a:endParaRPr lang="en-US" altLang="zh-TW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圖片 16" descr="111182.jpg"/>
          <p:cNvPicPr>
            <a:picLocks noChangeAspect="1"/>
          </p:cNvPicPr>
          <p:nvPr/>
        </p:nvPicPr>
        <p:blipFill>
          <a:blip r:embed="rId6" cstate="print">
            <a:lum bright="10000" contrast="10000"/>
          </a:blip>
          <a:stretch>
            <a:fillRect/>
          </a:stretch>
        </p:blipFill>
        <p:spPr>
          <a:xfrm>
            <a:off x="4716016" y="2931790"/>
            <a:ext cx="2160240" cy="1618856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6725547" y="3795886"/>
            <a:ext cx="1806893" cy="91940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圖像、肢體</a:t>
            </a:r>
            <a:endParaRPr lang="en-US" altLang="zh-TW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幫助理解</a:t>
            </a: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3093696" cy="1689953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395536" y="411510"/>
            <a:ext cx="1800200" cy="72008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200" b="1" dirty="0" smtClean="0">
                <a:latin typeface="Microsoft YaHei" charset="0"/>
                <a:ea typeface="Microsoft YaHei" charset="0"/>
                <a:cs typeface="Microsoft YaHei" charset="0"/>
              </a:rPr>
              <a:t>數學科</a:t>
            </a:r>
            <a:endParaRPr lang="zh-TW" altLang="en-US" sz="3200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737520" y="1131590"/>
            <a:ext cx="2330424" cy="51077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新舊概念連結</a:t>
            </a:r>
          </a:p>
        </p:txBody>
      </p:sp>
      <p:pic>
        <p:nvPicPr>
          <p:cNvPr id="12" name="圖片 11" descr="110982.jpg"/>
          <p:cNvPicPr>
            <a:picLocks noChangeAspect="1"/>
          </p:cNvPicPr>
          <p:nvPr/>
        </p:nvPicPr>
        <p:blipFill>
          <a:blip r:embed="rId3" cstate="print">
            <a:lum bright="10000" contrast="10000"/>
          </a:blip>
          <a:stretch>
            <a:fillRect/>
          </a:stretch>
        </p:blipFill>
        <p:spPr>
          <a:xfrm>
            <a:off x="6588224" y="2913788"/>
            <a:ext cx="2232248" cy="1674186"/>
          </a:xfrm>
          <a:prstGeom prst="rect">
            <a:avLst/>
          </a:prstGeom>
        </p:spPr>
      </p:pic>
      <p:pic>
        <p:nvPicPr>
          <p:cNvPr id="15" name="圖片 14" descr="110985.jpg"/>
          <p:cNvPicPr>
            <a:picLocks noChangeAspect="1"/>
          </p:cNvPicPr>
          <p:nvPr/>
        </p:nvPicPr>
        <p:blipFill>
          <a:blip r:embed="rId4" cstate="print"/>
          <a:srcRect l="15351" t="30400" r="17450" b="1222"/>
          <a:stretch>
            <a:fillRect/>
          </a:stretch>
        </p:blipFill>
        <p:spPr>
          <a:xfrm>
            <a:off x="4499992" y="1113588"/>
            <a:ext cx="2196428" cy="1676221"/>
          </a:xfrm>
          <a:prstGeom prst="rect">
            <a:avLst/>
          </a:prstGeom>
        </p:spPr>
      </p:pic>
      <p:pic>
        <p:nvPicPr>
          <p:cNvPr id="16" name="圖片 15" descr="11098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47665" y="2366007"/>
            <a:ext cx="2234962" cy="1676222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1398705" y="3884597"/>
            <a:ext cx="2669239" cy="91940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小組互動共學，</a:t>
            </a:r>
            <a:endParaRPr lang="en-US" altLang="zh-TW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釐清迷思概念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138124" y="1779662"/>
            <a:ext cx="2929820" cy="510778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實際操作建立觀念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6588224" y="1761660"/>
            <a:ext cx="2054961" cy="919401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分享、比較</a:t>
            </a:r>
            <a:endParaRPr lang="en-US" altLang="zh-TW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不同作法</a:t>
            </a:r>
            <a:endParaRPr lang="en-US" altLang="zh-TW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427984" y="3290531"/>
            <a:ext cx="2109908" cy="91940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例題練習與</a:t>
            </a:r>
            <a:endParaRPr lang="en-US" altLang="zh-TW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常錯題型反思</a:t>
            </a: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3093696" cy="1689953"/>
          </a:xfrm>
          <a:prstGeom prst="rect">
            <a:avLst/>
          </a:prstGeom>
        </p:spPr>
      </p:pic>
      <p:sp>
        <p:nvSpPr>
          <p:cNvPr id="19" name="標題 1"/>
          <p:cNvSpPr txBox="1">
            <a:spLocks/>
          </p:cNvSpPr>
          <p:nvPr/>
        </p:nvSpPr>
        <p:spPr>
          <a:xfrm>
            <a:off x="395536" y="195486"/>
            <a:ext cx="1800200" cy="72008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200" b="1" dirty="0" smtClean="0">
                <a:latin typeface="Microsoft YaHei" charset="0"/>
                <a:ea typeface="Microsoft YaHei" charset="0"/>
                <a:cs typeface="Microsoft YaHei" charset="0"/>
              </a:rPr>
              <a:t>國數</a:t>
            </a:r>
            <a:endParaRPr lang="en-US" altLang="zh-TW" sz="3200" b="1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 algn="ctr">
              <a:defRPr/>
            </a:pPr>
            <a:r>
              <a:rPr lang="zh-TW" altLang="en-US" sz="3200" b="1" dirty="0" smtClean="0">
                <a:latin typeface="Microsoft YaHei" charset="0"/>
                <a:ea typeface="Microsoft YaHei" charset="0"/>
                <a:cs typeface="Microsoft YaHei" charset="0"/>
              </a:rPr>
              <a:t>共同點</a:t>
            </a:r>
            <a:endParaRPr lang="zh-TW" altLang="en-US" sz="3200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2195736" y="1196876"/>
            <a:ext cx="3604736" cy="51077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預習任務→培養自學策略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2506486" y="1916956"/>
            <a:ext cx="2983231" cy="510778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融入動態、實作活動</a:t>
            </a:r>
          </a:p>
        </p:txBody>
      </p:sp>
      <p:pic>
        <p:nvPicPr>
          <p:cNvPr id="24" name="圖片 23" descr="110991.jpg"/>
          <p:cNvPicPr>
            <a:picLocks noChangeAspect="1"/>
          </p:cNvPicPr>
          <p:nvPr/>
        </p:nvPicPr>
        <p:blipFill>
          <a:blip r:embed="rId3" cstate="print"/>
          <a:srcRect l="19550" t="2401" r="3801"/>
          <a:stretch>
            <a:fillRect/>
          </a:stretch>
        </p:blipFill>
        <p:spPr>
          <a:xfrm>
            <a:off x="6444208" y="267494"/>
            <a:ext cx="2376264" cy="2269326"/>
          </a:xfrm>
          <a:prstGeom prst="ellipse">
            <a:avLst/>
          </a:prstGeom>
        </p:spPr>
      </p:pic>
      <p:pic>
        <p:nvPicPr>
          <p:cNvPr id="25" name="圖片 24" descr="1109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643758"/>
            <a:ext cx="3033528" cy="2376264"/>
          </a:xfrm>
          <a:prstGeom prst="ellipse">
            <a:avLst/>
          </a:prstGeom>
        </p:spPr>
      </p:pic>
      <p:pic>
        <p:nvPicPr>
          <p:cNvPr id="30" name="圖片 29" descr="110977.jpg"/>
          <p:cNvPicPr>
            <a:picLocks noChangeAspect="1"/>
          </p:cNvPicPr>
          <p:nvPr/>
        </p:nvPicPr>
        <p:blipFill>
          <a:blip r:embed="rId5" cstate="print"/>
          <a:srcRect l="26333" t="34908" r="19603" b="20957"/>
          <a:stretch>
            <a:fillRect/>
          </a:stretch>
        </p:blipFill>
        <p:spPr>
          <a:xfrm>
            <a:off x="395536" y="2715766"/>
            <a:ext cx="3528392" cy="216024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1779662"/>
            <a:ext cx="3093696" cy="1689953"/>
          </a:xfrm>
          <a:prstGeom prst="rect">
            <a:avLst/>
          </a:prstGeom>
        </p:spPr>
      </p:pic>
      <p:sp>
        <p:nvSpPr>
          <p:cNvPr id="19" name="標題 1"/>
          <p:cNvSpPr txBox="1">
            <a:spLocks/>
          </p:cNvSpPr>
          <p:nvPr/>
        </p:nvSpPr>
        <p:spPr>
          <a:xfrm>
            <a:off x="3347864" y="2139702"/>
            <a:ext cx="2592288" cy="72008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200" b="1" dirty="0" smtClean="0">
                <a:latin typeface="Microsoft YaHei" charset="0"/>
                <a:ea typeface="Microsoft YaHei" charset="0"/>
                <a:cs typeface="Microsoft YaHei" charset="0"/>
              </a:rPr>
              <a:t>後續課程活動</a:t>
            </a:r>
            <a:endParaRPr lang="en-US" altLang="zh-TW" sz="3200" b="1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 algn="ctr">
              <a:defRPr/>
            </a:pPr>
            <a:r>
              <a:rPr lang="zh-TW" altLang="en-US" sz="3200" b="1" dirty="0" smtClean="0">
                <a:latin typeface="Microsoft YaHei" charset="0"/>
                <a:ea typeface="Microsoft YaHei" charset="0"/>
                <a:cs typeface="Microsoft YaHei" charset="0"/>
              </a:rPr>
              <a:t>敬請期待</a:t>
            </a:r>
            <a:r>
              <a:rPr lang="en-US" altLang="zh-TW" sz="3200" b="1" dirty="0" smtClean="0">
                <a:latin typeface="Microsoft YaHei" charset="0"/>
                <a:ea typeface="Microsoft YaHei" charset="0"/>
                <a:cs typeface="Microsoft YaHei" charset="0"/>
              </a:rPr>
              <a:t>~</a:t>
            </a:r>
            <a:endParaRPr lang="zh-TW" altLang="en-US" sz="3200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26" name="圖片 25" descr="109.11_201130_10.jpg"/>
          <p:cNvPicPr>
            <a:picLocks noChangeAspect="1"/>
          </p:cNvPicPr>
          <p:nvPr/>
        </p:nvPicPr>
        <p:blipFill>
          <a:blip r:embed="rId3" cstate="print"/>
          <a:srcRect l="6951" t="12201" r="16401"/>
          <a:stretch>
            <a:fillRect/>
          </a:stretch>
        </p:blipFill>
        <p:spPr>
          <a:xfrm>
            <a:off x="1115616" y="843558"/>
            <a:ext cx="2016224" cy="1732152"/>
          </a:xfrm>
          <a:prstGeom prst="ellipse">
            <a:avLst/>
          </a:prstGeom>
        </p:spPr>
      </p:pic>
      <p:pic>
        <p:nvPicPr>
          <p:cNvPr id="27" name="圖片 26" descr="109.11_201130_2.jpg"/>
          <p:cNvPicPr>
            <a:picLocks noChangeAspect="1"/>
          </p:cNvPicPr>
          <p:nvPr/>
        </p:nvPicPr>
        <p:blipFill>
          <a:blip r:embed="rId4" cstate="print"/>
          <a:srcRect l="31888" t="16401" r="20075" b="5201"/>
          <a:stretch>
            <a:fillRect/>
          </a:stretch>
        </p:blipFill>
        <p:spPr>
          <a:xfrm>
            <a:off x="6228184" y="2499742"/>
            <a:ext cx="2353119" cy="21602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3093696" cy="1689953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395536" y="411510"/>
            <a:ext cx="1800200" cy="72008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200" b="1" dirty="0" smtClean="0">
                <a:latin typeface="Microsoft YaHei" charset="0"/>
                <a:ea typeface="Microsoft YaHei" charset="0"/>
                <a:cs typeface="Microsoft YaHei" charset="0"/>
              </a:rPr>
              <a:t>閩南語</a:t>
            </a:r>
            <a:endParaRPr lang="zh-TW" altLang="en-US" sz="3200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2385144" y="1601692"/>
            <a:ext cx="4847802" cy="195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-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u"/>
              <a:tabLst/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每週一句俚語</a:t>
            </a:r>
          </a:p>
          <a:p>
            <a:pPr marR="0" lvl="0" indent="-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u"/>
              <a:tabLst/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生活詞彙、常用句型勇敢說</a:t>
            </a:r>
          </a:p>
          <a:p>
            <a:pPr indent="-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配合節日</a:t>
            </a:r>
            <a:endParaRPr lang="en-US" altLang="zh-TW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3093696" cy="1689953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395536" y="411510"/>
            <a:ext cx="1800200" cy="72008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200" b="1" dirty="0" smtClean="0">
                <a:latin typeface="Microsoft YaHei" charset="0"/>
                <a:ea typeface="Microsoft YaHei" charset="0"/>
                <a:cs typeface="Microsoft YaHei" charset="0"/>
              </a:rPr>
              <a:t>健康</a:t>
            </a:r>
            <a:endParaRPr lang="zh-TW" altLang="en-US" sz="3200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47664" y="1694294"/>
            <a:ext cx="60841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防疫大作戰</a:t>
            </a:r>
          </a:p>
          <a:p>
            <a:pPr marL="228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認識成長的身心靈變化，</a:t>
            </a:r>
            <a:endParaRPr lang="en-US" altLang="zh-TW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珍愛自己、保護自己</a:t>
            </a:r>
          </a:p>
          <a:p>
            <a:pPr marL="228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交通安全教育、認識安全救援系統</a:t>
            </a:r>
          </a:p>
        </p:txBody>
      </p:sp>
      <p:pic>
        <p:nvPicPr>
          <p:cNvPr id="6" name="圖片 5" descr="1109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07496" y="123478"/>
            <a:ext cx="3429000" cy="2571750"/>
          </a:xfrm>
          <a:prstGeom prst="ellipse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3419872" y="555526"/>
            <a:ext cx="2812088" cy="919401"/>
          </a:xfrm>
          <a:prstGeom prst="wedgeRoundRectCallout">
            <a:avLst>
              <a:gd name="adj1" fmla="val 56612"/>
              <a:gd name="adj2" fmla="val 7236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50706D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感謝佩桂媽媽提供</a:t>
            </a:r>
            <a:endParaRPr lang="en-US" altLang="zh-TW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TW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TW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罐抗菌洗手乳</a:t>
            </a:r>
            <a:endParaRPr lang="en-US" altLang="zh-TW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3093696" cy="1689953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395536" y="411510"/>
            <a:ext cx="1800200" cy="72008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200" b="1" dirty="0" smtClean="0">
                <a:latin typeface="Microsoft YaHei" charset="0"/>
                <a:ea typeface="Microsoft YaHei" charset="0"/>
                <a:cs typeface="Microsoft YaHei" charset="0"/>
              </a:rPr>
              <a:t>綜合</a:t>
            </a:r>
            <a:endParaRPr lang="zh-TW" altLang="en-US" sz="3200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51720" y="617656"/>
            <a:ext cx="6084168" cy="3639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班級事件、時事新聞、故事、</a:t>
            </a:r>
            <a:endParaRPr lang="en-US" altLang="zh-TW" sz="2800" dirty="0" smtClean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影片 </a:t>
            </a: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→討論、反思、問題解決</a:t>
            </a:r>
            <a:endParaRPr lang="en-US" altLang="zh-TW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en-US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探索活動 </a:t>
            </a: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→覺察人我差異，</a:t>
            </a:r>
            <a:endParaRPr lang="en-US" altLang="zh-TW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建立自我價值，學習尊重他人</a:t>
            </a:r>
            <a:endParaRPr lang="en-US" altLang="zh-TW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en-US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團體事務 </a:t>
            </a: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→凝聚向心力，</a:t>
            </a:r>
            <a:endParaRPr lang="en-US" altLang="zh-TW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學習負責、尊重</a:t>
            </a: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483768" y="2279363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作業</a:t>
            </a:r>
            <a:r>
              <a:rPr lang="en-US" altLang="zh-TW" sz="32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&amp;</a:t>
            </a:r>
            <a:r>
              <a:rPr lang="zh-TW" altLang="en-US" sz="32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評量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32958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147814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096679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95686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779662"/>
            <a:ext cx="3093696" cy="1689953"/>
          </a:xfrm>
          <a:prstGeom prst="rect">
            <a:avLst/>
          </a:prstGeom>
        </p:spPr>
      </p:pic>
      <p:sp>
        <p:nvSpPr>
          <p:cNvPr id="6" name="文本框 1"/>
          <p:cNvSpPr txBox="1"/>
          <p:nvPr/>
        </p:nvSpPr>
        <p:spPr>
          <a:xfrm>
            <a:off x="827584" y="1779662"/>
            <a:ext cx="2304534" cy="9771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TW" sz="2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508</a:t>
            </a:r>
            <a:r>
              <a:rPr lang="zh-TW" altLang="en-US" sz="2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en-US" altLang="zh-TW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en-US" sz="3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回家作業</a:t>
            </a:r>
            <a:endParaRPr lang="zh-CN" altLang="en-US" sz="3800" b="1" dirty="0"/>
          </a:p>
        </p:txBody>
      </p:sp>
      <p:grpSp>
        <p:nvGrpSpPr>
          <p:cNvPr id="7" name="组合 38"/>
          <p:cNvGrpSpPr/>
          <p:nvPr/>
        </p:nvGrpSpPr>
        <p:grpSpPr>
          <a:xfrm>
            <a:off x="4089470" y="2738215"/>
            <a:ext cx="882914" cy="882914"/>
            <a:chOff x="9437178" y="1562958"/>
            <a:chExt cx="1597009" cy="1597009"/>
          </a:xfrm>
        </p:grpSpPr>
        <p:sp>
          <p:nvSpPr>
            <p:cNvPr id="8" name="椭圆 33"/>
            <p:cNvSpPr/>
            <p:nvPr/>
          </p:nvSpPr>
          <p:spPr>
            <a:xfrm>
              <a:off x="9437178" y="1566069"/>
              <a:ext cx="1593898" cy="1593898"/>
            </a:xfrm>
            <a:prstGeom prst="ellipse">
              <a:avLst/>
            </a:prstGeom>
            <a:solidFill>
              <a:srgbClr val="22F1F6"/>
            </a:solidFill>
            <a:ln>
              <a:noFill/>
            </a:ln>
            <a:effectLst>
              <a:innerShdw blurRad="571500" dist="241300" dir="5400000">
                <a:srgbClr val="20B6BE">
                  <a:alpha val="8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34"/>
            <p:cNvSpPr/>
            <p:nvPr/>
          </p:nvSpPr>
          <p:spPr>
            <a:xfrm>
              <a:off x="9440289" y="1562958"/>
              <a:ext cx="1593898" cy="1593898"/>
            </a:xfrm>
            <a:prstGeom prst="ellipse">
              <a:avLst/>
            </a:prstGeom>
            <a:gradFill flip="none" rotWithShape="1">
              <a:gsLst>
                <a:gs pos="0">
                  <a:srgbClr val="22F1F6"/>
                </a:gs>
                <a:gs pos="40000">
                  <a:srgbClr val="22F1F6"/>
                </a:gs>
                <a:gs pos="100000">
                  <a:srgbClr val="20B6BE">
                    <a:alpha val="0"/>
                  </a:srgbClr>
                </a:gs>
              </a:gsLst>
              <a:path path="circle">
                <a:fillToRect l="50000" t="-80000" r="50000" b="180000"/>
              </a:path>
              <a:tileRect/>
            </a:gradFill>
            <a:ln w="31750">
              <a:solidFill>
                <a:srgbClr val="22F1F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弧形 9"/>
            <p:cNvSpPr/>
            <p:nvPr/>
          </p:nvSpPr>
          <p:spPr>
            <a:xfrm rot="17150761">
              <a:off x="9589212" y="1706945"/>
              <a:ext cx="1382557" cy="1382557"/>
            </a:xfrm>
            <a:prstGeom prst="arc">
              <a:avLst>
                <a:gd name="adj1" fmla="val 14257598"/>
                <a:gd name="adj2" fmla="val 17991522"/>
              </a:avLst>
            </a:prstGeom>
            <a:ln w="127000" cap="rnd">
              <a:solidFill>
                <a:schemeClr val="bg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弧形 10"/>
            <p:cNvSpPr/>
            <p:nvPr/>
          </p:nvSpPr>
          <p:spPr>
            <a:xfrm rot="17283909">
              <a:off x="9629644" y="1685173"/>
              <a:ext cx="1382557" cy="1382557"/>
            </a:xfrm>
            <a:prstGeom prst="arc">
              <a:avLst>
                <a:gd name="adj1" fmla="val 18582933"/>
                <a:gd name="adj2" fmla="val 19067742"/>
              </a:avLst>
            </a:prstGeom>
            <a:ln w="127000" cap="rnd">
              <a:solidFill>
                <a:schemeClr val="bg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"/>
          <p:cNvSpPr txBox="1"/>
          <p:nvPr/>
        </p:nvSpPr>
        <p:spPr>
          <a:xfrm>
            <a:off x="4238013" y="2984709"/>
            <a:ext cx="711378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r>
              <a:rPr lang="zh-TW" altLang="en-US" sz="2100" b="1" dirty="0">
                <a:solidFill>
                  <a:srgbClr val="FFFF00"/>
                </a:solidFill>
                <a:effectLst>
                  <a:outerShdw blurRad="177800" dist="50800" dir="16620000" sx="93000" sy="93000" rotWithShape="0">
                    <a:srgbClr val="20B6BE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期望</a:t>
            </a:r>
            <a:endParaRPr lang="zh-CN" altLang="en-US" sz="2100" dirty="0">
              <a:solidFill>
                <a:srgbClr val="FFFF00"/>
              </a:solidFill>
              <a:effectLst>
                <a:outerShdw blurRad="177800" dist="50800" dir="16620000" sx="93000" sy="93000" rotWithShape="0">
                  <a:srgbClr val="20B6BE"/>
                </a:outerShdw>
              </a:effectLst>
            </a:endParaRPr>
          </a:p>
        </p:txBody>
      </p:sp>
      <p:grpSp>
        <p:nvGrpSpPr>
          <p:cNvPr id="13" name="组合 72"/>
          <p:cNvGrpSpPr/>
          <p:nvPr/>
        </p:nvGrpSpPr>
        <p:grpSpPr>
          <a:xfrm>
            <a:off x="3597655" y="451625"/>
            <a:ext cx="885628" cy="887348"/>
            <a:chOff x="11934016" y="4450536"/>
            <a:chExt cx="1601919" cy="1605030"/>
          </a:xfrm>
        </p:grpSpPr>
        <p:sp>
          <p:nvSpPr>
            <p:cNvPr id="14" name="椭圆 70"/>
            <p:cNvSpPr/>
            <p:nvPr/>
          </p:nvSpPr>
          <p:spPr>
            <a:xfrm>
              <a:off x="11934016" y="4450536"/>
              <a:ext cx="1593898" cy="1593898"/>
            </a:xfrm>
            <a:prstGeom prst="ellipse">
              <a:avLst/>
            </a:prstGeom>
            <a:solidFill>
              <a:srgbClr val="FF97B8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40"/>
            <p:cNvGrpSpPr/>
            <p:nvPr/>
          </p:nvGrpSpPr>
          <p:grpSpPr>
            <a:xfrm>
              <a:off x="11938926" y="4458557"/>
              <a:ext cx="1597009" cy="1597009"/>
              <a:chOff x="9437178" y="1562958"/>
              <a:chExt cx="1597009" cy="1597009"/>
            </a:xfrm>
          </p:grpSpPr>
          <p:sp>
            <p:nvSpPr>
              <p:cNvPr id="18" name="椭圆 41"/>
              <p:cNvSpPr/>
              <p:nvPr/>
            </p:nvSpPr>
            <p:spPr>
              <a:xfrm>
                <a:off x="9437178" y="1566069"/>
                <a:ext cx="1593898" cy="1593898"/>
              </a:xfrm>
              <a:prstGeom prst="ellipse">
                <a:avLst/>
              </a:prstGeom>
              <a:solidFill>
                <a:srgbClr val="22F1F6"/>
              </a:solidFill>
              <a:ln>
                <a:noFill/>
              </a:ln>
              <a:effectLst>
                <a:innerShdw blurRad="571500" dist="241300" dir="5400000">
                  <a:srgbClr val="20B6BE">
                    <a:alpha val="8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42"/>
              <p:cNvSpPr/>
              <p:nvPr/>
            </p:nvSpPr>
            <p:spPr>
              <a:xfrm>
                <a:off x="9440289" y="1562958"/>
                <a:ext cx="1593898" cy="159389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0000">
                    <a:srgbClr val="FFA3C4"/>
                  </a:gs>
                  <a:gs pos="100000">
                    <a:srgbClr val="FF7593"/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0">
                <a:solidFill>
                  <a:srgbClr val="FFD1E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弧形 20"/>
              <p:cNvSpPr/>
              <p:nvPr/>
            </p:nvSpPr>
            <p:spPr>
              <a:xfrm rot="17150761">
                <a:off x="9589212" y="1706945"/>
                <a:ext cx="1382557" cy="1382557"/>
              </a:xfrm>
              <a:prstGeom prst="arc">
                <a:avLst>
                  <a:gd name="adj1" fmla="val 14257598"/>
                  <a:gd name="adj2" fmla="val 17991522"/>
                </a:avLst>
              </a:prstGeom>
              <a:ln w="127000" cap="rnd">
                <a:solidFill>
                  <a:schemeClr val="bg1">
                    <a:alpha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弧形 21"/>
              <p:cNvSpPr/>
              <p:nvPr/>
            </p:nvSpPr>
            <p:spPr>
              <a:xfrm rot="17283909">
                <a:off x="9629644" y="1685173"/>
                <a:ext cx="1382557" cy="1382557"/>
              </a:xfrm>
              <a:prstGeom prst="arc">
                <a:avLst>
                  <a:gd name="adj1" fmla="val 18582933"/>
                  <a:gd name="adj2" fmla="val 19067742"/>
                </a:avLst>
              </a:prstGeom>
              <a:ln w="127000" cap="rnd">
                <a:solidFill>
                  <a:schemeClr val="bg1">
                    <a:alpha val="84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10"/>
            <p:cNvSpPr txBox="1"/>
            <p:nvPr/>
          </p:nvSpPr>
          <p:spPr>
            <a:xfrm>
              <a:off x="12132889" y="4879361"/>
              <a:ext cx="1308256" cy="751550"/>
            </a:xfrm>
            <a:prstGeom prst="rect">
              <a:avLst/>
            </a:prstGeom>
            <a:noFill/>
            <a:effectLst>
              <a:glow rad="139700">
                <a:schemeClr val="bg1">
                  <a:alpha val="40000"/>
                </a:schemeClr>
              </a:glow>
              <a:outerShdw blurRad="152400" dist="152400" sx="102000" sy="102000" algn="ctr" rotWithShape="0">
                <a:prstClr val="black">
                  <a:alpha val="53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100" b="1" dirty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目的</a:t>
              </a:r>
            </a:p>
          </p:txBody>
        </p:sp>
      </p:grpSp>
      <p:grpSp>
        <p:nvGrpSpPr>
          <p:cNvPr id="23" name="组合 75"/>
          <p:cNvGrpSpPr/>
          <p:nvPr/>
        </p:nvGrpSpPr>
        <p:grpSpPr>
          <a:xfrm>
            <a:off x="3275856" y="3748572"/>
            <a:ext cx="921131" cy="982454"/>
            <a:chOff x="7953284" y="6299301"/>
            <a:chExt cx="1666136" cy="1777056"/>
          </a:xfrm>
        </p:grpSpPr>
        <p:sp>
          <p:nvSpPr>
            <p:cNvPr id="24" name="椭圆 71"/>
            <p:cNvSpPr/>
            <p:nvPr/>
          </p:nvSpPr>
          <p:spPr>
            <a:xfrm>
              <a:off x="7963595" y="6303399"/>
              <a:ext cx="1593898" cy="159389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62"/>
            <p:cNvGrpSpPr/>
            <p:nvPr/>
          </p:nvGrpSpPr>
          <p:grpSpPr>
            <a:xfrm>
              <a:off x="7953284" y="6299301"/>
              <a:ext cx="1666136" cy="1777056"/>
              <a:chOff x="8402463" y="4859938"/>
              <a:chExt cx="1666136" cy="1777056"/>
            </a:xfrm>
          </p:grpSpPr>
          <p:grpSp>
            <p:nvGrpSpPr>
              <p:cNvPr id="28" name="组合 53"/>
              <p:cNvGrpSpPr/>
              <p:nvPr/>
            </p:nvGrpSpPr>
            <p:grpSpPr>
              <a:xfrm>
                <a:off x="8402463" y="4859938"/>
                <a:ext cx="1597009" cy="1597009"/>
                <a:chOff x="9437178" y="1562958"/>
                <a:chExt cx="1597009" cy="1597009"/>
              </a:xfrm>
            </p:grpSpPr>
            <p:sp>
              <p:nvSpPr>
                <p:cNvPr id="30" name="椭圆 54"/>
                <p:cNvSpPr/>
                <p:nvPr/>
              </p:nvSpPr>
              <p:spPr>
                <a:xfrm>
                  <a:off x="9437178" y="1566069"/>
                  <a:ext cx="1593898" cy="1593898"/>
                </a:xfrm>
                <a:prstGeom prst="ellipse">
                  <a:avLst/>
                </a:prstGeom>
                <a:solidFill>
                  <a:srgbClr val="22F1F6"/>
                </a:solidFill>
                <a:ln>
                  <a:noFill/>
                </a:ln>
                <a:effectLst>
                  <a:innerShdw blurRad="571500" dist="241300" dir="5400000">
                    <a:srgbClr val="20B6BE">
                      <a:alpha val="80000"/>
                    </a:srgb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椭圆 55"/>
                <p:cNvSpPr/>
                <p:nvPr/>
              </p:nvSpPr>
              <p:spPr>
                <a:xfrm>
                  <a:off x="9440289" y="1562958"/>
                  <a:ext cx="1593898" cy="1593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C000"/>
                    </a:gs>
                    <a:gs pos="40000">
                      <a:srgbClr val="FFFF00"/>
                    </a:gs>
                    <a:gs pos="96000">
                      <a:srgbClr val="FFC000"/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弧形 31"/>
                <p:cNvSpPr/>
                <p:nvPr/>
              </p:nvSpPr>
              <p:spPr>
                <a:xfrm rot="17150761">
                  <a:off x="9589212" y="1706945"/>
                  <a:ext cx="1382557" cy="1382557"/>
                </a:xfrm>
                <a:prstGeom prst="arc">
                  <a:avLst>
                    <a:gd name="adj1" fmla="val 14257598"/>
                    <a:gd name="adj2" fmla="val 17991522"/>
                  </a:avLst>
                </a:prstGeom>
                <a:ln w="127000" cap="rnd">
                  <a:solidFill>
                    <a:schemeClr val="bg1">
                      <a:alpha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弧形 32"/>
                <p:cNvSpPr/>
                <p:nvPr/>
              </p:nvSpPr>
              <p:spPr>
                <a:xfrm rot="17283909">
                  <a:off x="9629644" y="1685173"/>
                  <a:ext cx="1382557" cy="1382557"/>
                </a:xfrm>
                <a:prstGeom prst="arc">
                  <a:avLst>
                    <a:gd name="adj1" fmla="val 18582933"/>
                    <a:gd name="adj2" fmla="val 19067742"/>
                  </a:avLst>
                </a:prstGeom>
                <a:ln w="127000" cap="rnd">
                  <a:solidFill>
                    <a:schemeClr val="bg1">
                      <a:alpha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9" name="矩形 28"/>
              <p:cNvSpPr/>
              <p:nvPr/>
            </p:nvSpPr>
            <p:spPr>
              <a:xfrm>
                <a:off x="8632827" y="5300904"/>
                <a:ext cx="1435772" cy="1336090"/>
              </a:xfrm>
              <a:prstGeom prst="rect">
                <a:avLst/>
              </a:prstGeom>
              <a:effectLst>
                <a:outerShdw blurRad="50800" dist="38100" dir="5400000" algn="t" rotWithShape="0">
                  <a:srgbClr val="F9A601">
                    <a:alpha val="92941"/>
                  </a:srgbClr>
                </a:outerShdw>
              </a:effectLst>
            </p:spPr>
            <p:txBody>
              <a:bodyPr wrap="square">
                <a:spAutoFit/>
              </a:bodyPr>
              <a:lstStyle/>
              <a:p>
                <a:r>
                  <a:rPr lang="zh-CN" altLang="en-US" sz="2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管理</a:t>
                </a:r>
                <a:r>
                  <a:rPr lang="zh-CN" altLang="en-US" sz="2100" dirty="0">
                    <a:solidFill>
                      <a:schemeClr val="bg1"/>
                    </a:solidFill>
                  </a:rPr>
                  <a:t/>
                </a:r>
                <a:br>
                  <a:rPr lang="zh-CN" altLang="en-US" sz="2100" dirty="0">
                    <a:solidFill>
                      <a:schemeClr val="bg1"/>
                    </a:solidFill>
                  </a:rPr>
                </a:br>
                <a:endParaRPr lang="zh-CN" altLang="en-US" sz="21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4" name="组合 76"/>
          <p:cNvGrpSpPr/>
          <p:nvPr/>
        </p:nvGrpSpPr>
        <p:grpSpPr>
          <a:xfrm>
            <a:off x="4207043" y="1504711"/>
            <a:ext cx="882914" cy="887349"/>
            <a:chOff x="6204695" y="728767"/>
            <a:chExt cx="1597009" cy="1605031"/>
          </a:xfrm>
        </p:grpSpPr>
        <p:sp>
          <p:nvSpPr>
            <p:cNvPr id="35" name="椭圆 74"/>
            <p:cNvSpPr/>
            <p:nvPr/>
          </p:nvSpPr>
          <p:spPr>
            <a:xfrm>
              <a:off x="6206985" y="728767"/>
              <a:ext cx="1593898" cy="1593898"/>
            </a:xfrm>
            <a:prstGeom prst="ellipse">
              <a:avLst/>
            </a:prstGeom>
            <a:solidFill>
              <a:srgbClr val="9FB70D"/>
            </a:solidFill>
            <a:ln>
              <a:noFill/>
            </a:ln>
            <a:effectLst>
              <a:outerShdw blurRad="254000" dist="635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61"/>
            <p:cNvGrpSpPr/>
            <p:nvPr/>
          </p:nvGrpSpPr>
          <p:grpSpPr>
            <a:xfrm>
              <a:off x="6204695" y="736789"/>
              <a:ext cx="1597009" cy="1597009"/>
              <a:chOff x="6092400" y="4779400"/>
              <a:chExt cx="1597009" cy="1597009"/>
            </a:xfrm>
          </p:grpSpPr>
          <p:grpSp>
            <p:nvGrpSpPr>
              <p:cNvPr id="37" name="组合 48"/>
              <p:cNvGrpSpPr/>
              <p:nvPr/>
            </p:nvGrpSpPr>
            <p:grpSpPr>
              <a:xfrm>
                <a:off x="6092400" y="4779400"/>
                <a:ext cx="1597009" cy="1597009"/>
                <a:chOff x="9437178" y="1562958"/>
                <a:chExt cx="1597009" cy="1597009"/>
              </a:xfrm>
            </p:grpSpPr>
            <p:sp>
              <p:nvSpPr>
                <p:cNvPr id="39" name="椭圆 49"/>
                <p:cNvSpPr/>
                <p:nvPr/>
              </p:nvSpPr>
              <p:spPr>
                <a:xfrm>
                  <a:off x="9437178" y="1566069"/>
                  <a:ext cx="1593898" cy="1593898"/>
                </a:xfrm>
                <a:prstGeom prst="ellipse">
                  <a:avLst/>
                </a:prstGeom>
                <a:solidFill>
                  <a:srgbClr val="22F1F6"/>
                </a:solidFill>
                <a:ln>
                  <a:noFill/>
                </a:ln>
                <a:effectLst>
                  <a:innerShdw blurRad="571500" dist="241300" dir="5400000">
                    <a:srgbClr val="20B6BE">
                      <a:alpha val="80000"/>
                    </a:srgb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椭圆 50"/>
                <p:cNvSpPr/>
                <p:nvPr/>
              </p:nvSpPr>
              <p:spPr>
                <a:xfrm>
                  <a:off x="9440289" y="1562958"/>
                  <a:ext cx="1593898" cy="159389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/>
                    </a:gs>
                    <a:gs pos="40000">
                      <a:srgbClr val="D6F133"/>
                    </a:gs>
                    <a:gs pos="100000">
                      <a:srgbClr val="92D050"/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0">
                  <a:solidFill>
                    <a:srgbClr val="D6F133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弧形 40"/>
                <p:cNvSpPr/>
                <p:nvPr/>
              </p:nvSpPr>
              <p:spPr>
                <a:xfrm rot="17150761">
                  <a:off x="9589212" y="1706945"/>
                  <a:ext cx="1382557" cy="1382557"/>
                </a:xfrm>
                <a:prstGeom prst="arc">
                  <a:avLst>
                    <a:gd name="adj1" fmla="val 14257598"/>
                    <a:gd name="adj2" fmla="val 17991522"/>
                  </a:avLst>
                </a:prstGeom>
                <a:ln w="127000" cap="rnd">
                  <a:solidFill>
                    <a:schemeClr val="bg1">
                      <a:alpha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弧形 41"/>
                <p:cNvSpPr/>
                <p:nvPr/>
              </p:nvSpPr>
              <p:spPr>
                <a:xfrm rot="17283909">
                  <a:off x="9629644" y="1685173"/>
                  <a:ext cx="1382557" cy="1382557"/>
                </a:xfrm>
                <a:prstGeom prst="arc">
                  <a:avLst>
                    <a:gd name="adj1" fmla="val 18582933"/>
                    <a:gd name="adj2" fmla="val 19067742"/>
                  </a:avLst>
                </a:prstGeom>
                <a:ln w="127000" cap="rnd">
                  <a:solidFill>
                    <a:schemeClr val="bg1">
                      <a:alpha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8" name="TextBox 322"/>
              <p:cNvSpPr txBox="1"/>
              <p:nvPr/>
            </p:nvSpPr>
            <p:spPr>
              <a:xfrm>
                <a:off x="6313570" y="5198646"/>
                <a:ext cx="1362873" cy="751550"/>
              </a:xfrm>
              <a:prstGeom prst="rect">
                <a:avLst/>
              </a:prstGeom>
              <a:effectLst>
                <a:outerShdw blurRad="50800" dist="38100" dir="5400000" algn="t" rotWithShape="0">
                  <a:srgbClr val="9FB70D">
                    <a:alpha val="93000"/>
                  </a:srgbClr>
                </a:outerShdw>
              </a:effec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4000" b="1">
                    <a:solidFill>
                      <a:srgbClr val="22F1F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TW" altLang="en-US" sz="2100" dirty="0" smtClean="0">
                    <a:solidFill>
                      <a:schemeClr val="bg1"/>
                    </a:solidFill>
                  </a:rPr>
                  <a:t>協助</a:t>
                </a:r>
                <a:endParaRPr lang="zh-CN" altLang="en-US" sz="2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TextBox 3"/>
          <p:cNvSpPr txBox="1"/>
          <p:nvPr/>
        </p:nvSpPr>
        <p:spPr>
          <a:xfrm>
            <a:off x="683568" y="3363838"/>
            <a:ext cx="266463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TW" altLang="en-US" dirty="0">
                <a:solidFill>
                  <a:srgbClr val="20B6BE"/>
                </a:solidFill>
                <a:effectLst>
                  <a:reflection blurRad="6350" stA="25000" endPos="66000" dist="63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每天國、數</a:t>
            </a:r>
            <a:r>
              <a:rPr lang="zh-TW" altLang="en-US" dirty="0" smtClean="0">
                <a:solidFill>
                  <a:srgbClr val="20B6BE"/>
                </a:solidFill>
                <a:effectLst>
                  <a:reflection blurRad="6350" stA="25000" endPos="66000" dist="63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、心情小記</a:t>
            </a:r>
            <a:endParaRPr lang="zh-CN" altLang="en-US" dirty="0">
              <a:solidFill>
                <a:srgbClr val="20B6BE"/>
              </a:solidFill>
              <a:effectLst>
                <a:reflection blurRad="6350" stA="25000" endPos="66000" dist="63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20B6B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25000" endPos="66000" dist="63500" dir="5400000" sy="-100000" algn="bl" rotWithShape="0"/>
              </a:effectLst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597419" y="467693"/>
            <a:ext cx="3286949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TW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TW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課後的練習</a:t>
            </a:r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與</a:t>
            </a:r>
            <a:r>
              <a:rPr lang="zh-TW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消化</a:t>
            </a:r>
            <a:endParaRPr lang="en-US" altLang="zh-TW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TW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TW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檢核觀念是否正確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072423" y="2814614"/>
            <a:ext cx="2667929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不怕錯，</a:t>
            </a:r>
            <a:r>
              <a:rPr lang="zh-TW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只怕抄</a:t>
            </a:r>
            <a:endParaRPr lang="en-US" altLang="zh-TW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用心寫</a:t>
            </a:r>
            <a:r>
              <a:rPr lang="zh-TW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，不敷衍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286101" y="4005376"/>
            <a:ext cx="295019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拿到作業，當天訂正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173483" y="1773128"/>
            <a:ext cx="328694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關心完成</a:t>
            </a:r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度、用心</a:t>
            </a:r>
            <a:r>
              <a:rPr lang="zh-TW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程度</a:t>
            </a:r>
            <a:endParaRPr lang="en-US" altLang="zh-TW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800"/>
            <a:ext cx="59690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橢圓形圖說文字 2"/>
          <p:cNvSpPr/>
          <p:nvPr/>
        </p:nvSpPr>
        <p:spPr>
          <a:xfrm>
            <a:off x="6588224" y="771550"/>
            <a:ext cx="2555776" cy="1687890"/>
          </a:xfrm>
          <a:prstGeom prst="wedgeEllipseCallout">
            <a:avLst>
              <a:gd name="adj1" fmla="val -50453"/>
              <a:gd name="adj2" fmla="val 5685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25000" endPos="66000" dist="63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每個孩子</a:t>
            </a:r>
            <a:endParaRPr lang="en-US" altLang="zh-TW" dirty="0" smtClean="0">
              <a:solidFill>
                <a:schemeClr val="accent1">
                  <a:lumMod val="50000"/>
                </a:schemeClr>
              </a:solidFill>
              <a:effectLst>
                <a:reflection blurRad="6350" stA="25000" endPos="66000" dist="63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25000" endPos="66000" dist="63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都有這張表格，</a:t>
            </a:r>
            <a:endParaRPr lang="en-US" altLang="zh-TW" dirty="0" smtClean="0">
              <a:solidFill>
                <a:schemeClr val="accent1">
                  <a:lumMod val="50000"/>
                </a:schemeClr>
              </a:solidFill>
              <a:effectLst>
                <a:reflection blurRad="6350" stA="25000" endPos="66000" dist="63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25000" endPos="66000" dist="63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寫心情小記時</a:t>
            </a:r>
            <a:endParaRPr lang="en-US" altLang="zh-TW" dirty="0" smtClean="0">
              <a:solidFill>
                <a:schemeClr val="accent1">
                  <a:lumMod val="50000"/>
                </a:schemeClr>
              </a:solidFill>
              <a:effectLst>
                <a:reflection blurRad="6350" stA="25000" endPos="66000" dist="63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25000" endPos="66000" dist="63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可參考</a:t>
            </a:r>
            <a:r>
              <a:rPr lang="en-US" altLang="zh-TW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25000" endPos="66000" dist="63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TW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3093696" cy="1689953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395536" y="411510"/>
            <a:ext cx="1800200" cy="72008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200" b="1" dirty="0" smtClean="0">
                <a:latin typeface="Microsoft YaHei" charset="0"/>
                <a:ea typeface="Microsoft YaHei" charset="0"/>
                <a:cs typeface="Microsoft YaHei" charset="0"/>
              </a:rPr>
              <a:t>評量</a:t>
            </a:r>
            <a:endParaRPr lang="zh-TW" altLang="en-US" sz="3200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1619672" y="690759"/>
            <a:ext cx="7200800" cy="3947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★</a:t>
            </a:r>
            <a:r>
              <a:rPr kumimoji="1" 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「國民小學及國民中學學生成績評量準則」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第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9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條：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不得公開呈現班級與學校排名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kumimoji="1" lang="zh-TW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一、定期評量：採紙筆評量</a:t>
            </a:r>
            <a:endParaRPr kumimoji="1" lang="zh-TW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期中：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11/04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、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11/05(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四、五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endParaRPr kumimoji="1" lang="en-US" altLang="zh-TW" sz="105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期末：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01/11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、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01/12(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二、三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endParaRPr kumimoji="1" lang="en-US" altLang="zh-TW" sz="105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二、平時評量：採多元評量</a:t>
            </a:r>
            <a:endParaRPr kumimoji="1" lang="zh-TW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紙筆評量：平時測驗、紙筆作業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重視訂正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endParaRPr kumimoji="1" lang="zh-TW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觀察評量：學習態度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kumimoji="1"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參與度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、作業繳交情形</a:t>
            </a:r>
            <a:r>
              <a:rPr kumimoji="1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實作評量：活動體驗成果發表</a:t>
            </a:r>
            <a:endParaRPr kumimoji="1" lang="zh-TW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4"/>
          <p:cNvSpPr/>
          <p:nvPr/>
        </p:nvSpPr>
        <p:spPr>
          <a:xfrm>
            <a:off x="2900749" y="1107106"/>
            <a:ext cx="3234381" cy="3234381"/>
          </a:xfrm>
          <a:prstGeom prst="ellipse">
            <a:avLst/>
          </a:prstGeom>
          <a:solidFill>
            <a:schemeClr val="bg1"/>
          </a:solidFill>
          <a:ln>
            <a:solidFill>
              <a:srgbClr val="20B6B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圖表 15"/>
          <p:cNvGraphicFramePr/>
          <p:nvPr/>
        </p:nvGraphicFramePr>
        <p:xfrm>
          <a:off x="1979712" y="1059582"/>
          <a:ext cx="5087888" cy="3291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539552" y="2427734"/>
            <a:ext cx="2215991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TW" altLang="en-US" sz="27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定期評量成績</a:t>
            </a:r>
            <a:endParaRPr lang="zh-CN" altLang="en-US" sz="27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724128" y="1059582"/>
            <a:ext cx="1523494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TW" altLang="en-US" sz="27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平時測驗</a:t>
            </a:r>
            <a:endParaRPr lang="zh-CN" altLang="en-US" sz="27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076056" y="4371950"/>
            <a:ext cx="1523494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TW" altLang="en-US" sz="27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學習</a:t>
            </a:r>
            <a:r>
              <a:rPr lang="zh-TW" altLang="en-US" sz="27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態度</a:t>
            </a:r>
            <a:endParaRPr lang="zh-CN" altLang="en-US" sz="27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8"/>
          <p:cNvSpPr txBox="1"/>
          <p:nvPr/>
        </p:nvSpPr>
        <p:spPr>
          <a:xfrm>
            <a:off x="323528" y="195486"/>
            <a:ext cx="2241639" cy="7001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TW" altLang="en-US" sz="41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成績分配</a:t>
            </a:r>
            <a:endParaRPr lang="zh-CN" altLang="en-US" sz="41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3563888" y="2499742"/>
            <a:ext cx="583493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TW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en-US" altLang="zh-CN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椭圆 15"/>
          <p:cNvSpPr/>
          <p:nvPr/>
        </p:nvSpPr>
        <p:spPr>
          <a:xfrm>
            <a:off x="5436096" y="1347614"/>
            <a:ext cx="166816" cy="166816"/>
          </a:xfrm>
          <a:prstGeom prst="ellipse">
            <a:avLst/>
          </a:prstGeom>
          <a:solidFill>
            <a:schemeClr val="bg1"/>
          </a:solidFill>
          <a:ln w="38100">
            <a:solidFill>
              <a:srgbClr val="20B6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6"/>
          <p:cNvSpPr/>
          <p:nvPr/>
        </p:nvSpPr>
        <p:spPr>
          <a:xfrm>
            <a:off x="2771800" y="2643758"/>
            <a:ext cx="166816" cy="166816"/>
          </a:xfrm>
          <a:prstGeom prst="ellipse">
            <a:avLst/>
          </a:prstGeom>
          <a:solidFill>
            <a:schemeClr val="bg1"/>
          </a:solidFill>
          <a:ln w="38100">
            <a:solidFill>
              <a:srgbClr val="20B6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7"/>
          <p:cNvSpPr/>
          <p:nvPr/>
        </p:nvSpPr>
        <p:spPr>
          <a:xfrm>
            <a:off x="6012160" y="3003798"/>
            <a:ext cx="166816" cy="166816"/>
          </a:xfrm>
          <a:prstGeom prst="ellipse">
            <a:avLst/>
          </a:prstGeom>
          <a:solidFill>
            <a:schemeClr val="bg1"/>
          </a:solidFill>
          <a:ln w="38100">
            <a:solidFill>
              <a:srgbClr val="20B6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300192" y="2859782"/>
            <a:ext cx="156966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700" b="1" dirty="0" smtClean="0">
                <a:solidFill>
                  <a:srgbClr val="5BBAA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各項作業</a:t>
            </a:r>
            <a:endParaRPr lang="zh-TW" altLang="en-US" dirty="0"/>
          </a:p>
        </p:txBody>
      </p:sp>
      <p:sp>
        <p:nvSpPr>
          <p:cNvPr id="19" name="椭圆 17"/>
          <p:cNvSpPr/>
          <p:nvPr/>
        </p:nvSpPr>
        <p:spPr>
          <a:xfrm>
            <a:off x="4981248" y="4205134"/>
            <a:ext cx="166816" cy="166816"/>
          </a:xfrm>
          <a:prstGeom prst="ellipse">
            <a:avLst/>
          </a:prstGeom>
          <a:solidFill>
            <a:schemeClr val="bg1"/>
          </a:solidFill>
          <a:ln w="38100">
            <a:solidFill>
              <a:srgbClr val="20B6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4"/>
          <p:cNvSpPr txBox="1"/>
          <p:nvPr/>
        </p:nvSpPr>
        <p:spPr>
          <a:xfrm>
            <a:off x="5220072" y="2787774"/>
            <a:ext cx="583493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TW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en-US" altLang="zh-CN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4"/>
          <p:cNvSpPr txBox="1"/>
          <p:nvPr/>
        </p:nvSpPr>
        <p:spPr>
          <a:xfrm>
            <a:off x="4572000" y="3579862"/>
            <a:ext cx="583493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TW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en-US" altLang="zh-CN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14"/>
          <p:cNvSpPr txBox="1"/>
          <p:nvPr/>
        </p:nvSpPr>
        <p:spPr>
          <a:xfrm>
            <a:off x="4788024" y="1707654"/>
            <a:ext cx="583493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TW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en-US" altLang="zh-CN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483768" y="2279363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班級經營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32958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147814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096679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95686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755576" y="535709"/>
            <a:ext cx="7455887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一、</a:t>
            </a:r>
            <a:r>
              <a:rPr kumimoji="1" lang="zh-TW" altLang="en-US" sz="2700" b="1" dirty="0" smtClean="0">
                <a:solidFill>
                  <a:schemeClr val="accent1">
                    <a:lumMod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班級常規</a:t>
            </a: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：</a:t>
            </a:r>
            <a:endParaRPr kumimoji="1" lang="en-US" altLang="zh-TW" sz="27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n"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守時</a:t>
            </a:r>
            <a:r>
              <a:rPr kumimoji="1" lang="en-US" altLang="zh-TW" sz="2700" dirty="0" smtClean="0">
                <a:latin typeface="Microsoft YaHei" charset="0"/>
                <a:ea typeface="Microsoft YaHei" charset="0"/>
                <a:cs typeface="Microsoft YaHei" charset="0"/>
              </a:rPr>
              <a:t>(</a:t>
            </a: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上課、繳交作業、完成任務</a:t>
            </a:r>
            <a:r>
              <a:rPr kumimoji="1" lang="en-US" altLang="zh-TW" sz="2700" dirty="0" smtClean="0">
                <a:latin typeface="Microsoft YaHei" charset="0"/>
                <a:ea typeface="Microsoft YaHei" charset="0"/>
                <a:cs typeface="Microsoft YaHei" charset="0"/>
              </a:rPr>
              <a:t>)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n"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上台發表的同學視同老師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n"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對所有人禮貌、尊重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n"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嚴禁傷人傷己之言行</a:t>
            </a:r>
            <a:endParaRPr kumimoji="1" lang="en-US" altLang="zh-TW" sz="27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zh-TW" sz="10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zh-TW" sz="2700" dirty="0" smtClean="0">
                <a:latin typeface="Microsoft YaHei" charset="0"/>
                <a:ea typeface="Microsoft YaHei" charset="0"/>
                <a:cs typeface="Microsoft YaHei" charset="0"/>
              </a:rPr>
              <a:t>二、</a:t>
            </a:r>
            <a:r>
              <a:rPr kumimoji="1" lang="zh-TW" altLang="zh-TW" sz="2700" b="1" dirty="0" smtClean="0">
                <a:solidFill>
                  <a:schemeClr val="accent1">
                    <a:lumMod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幹部、小老師</a:t>
            </a:r>
            <a:r>
              <a:rPr kumimoji="1" lang="zh-TW" altLang="zh-TW" sz="2700" dirty="0" smtClean="0">
                <a:latin typeface="Microsoft YaHei" charset="0"/>
                <a:ea typeface="Microsoft YaHei" charset="0"/>
                <a:cs typeface="Microsoft YaHei" charset="0"/>
              </a:rPr>
              <a:t>制度培養自律、負責、價值感</a:t>
            </a:r>
            <a:endParaRPr kumimoji="1" lang="en-US" altLang="zh-TW" sz="2700" dirty="0" smtClean="0"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字方塊 26"/>
          <p:cNvSpPr txBox="1"/>
          <p:nvPr/>
        </p:nvSpPr>
        <p:spPr>
          <a:xfrm>
            <a:off x="899592" y="767051"/>
            <a:ext cx="6032421" cy="4212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榮譽章獲得方法：</a:t>
            </a:r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黑板加分集滿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en-US" altLang="zh-TW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閱讀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本書</a:t>
            </a:r>
            <a:r>
              <a:rPr lang="en-US" altLang="zh-TW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紀錄在</a:t>
            </a:r>
            <a:r>
              <a:rPr lang="en-US" altLang="zh-TW" sz="2400" dirty="0"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file"/>
              </a:rPr>
              <a:t>508</a:t>
            </a:r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file"/>
              </a:rPr>
              <a:t>集書表</a:t>
            </a:r>
            <a:r>
              <a:rPr lang="en-US" altLang="zh-TW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擔任幹部認真盡責</a:t>
            </a:r>
            <a:r>
              <a:rPr lang="en-US" altLang="zh-TW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每月加一次</a:t>
            </a:r>
            <a:r>
              <a:rPr lang="en-US" altLang="zh-TW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配合本校「學習護照」其他蓋章方式</a:t>
            </a:r>
            <a:endParaRPr lang="en-US" altLang="zh-TW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endParaRPr lang="en-US" altLang="zh-TW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個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榮譽章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換</a:t>
            </a:r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一次班級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扭蛋抽獎</a:t>
            </a:r>
            <a:r>
              <a:rPr lang="en-US" altLang="zh-TW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zh-TW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個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榮譽章</a:t>
            </a:r>
            <a:r>
              <a:rPr lang="zh-TW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參加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學務處抽獎</a:t>
            </a:r>
            <a:r>
              <a:rPr lang="zh-TW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3" name="矩形 2"/>
          <p:cNvSpPr/>
          <p:nvPr/>
        </p:nvSpPr>
        <p:spPr>
          <a:xfrm>
            <a:off x="179512" y="123478"/>
            <a:ext cx="885698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700" dirty="0" smtClean="0">
                <a:solidFill>
                  <a:srgbClr val="000000"/>
                </a:solidFill>
                <a:latin typeface="Microsoft YaHei" charset="0"/>
                <a:ea typeface="Microsoft YaHei" charset="0"/>
                <a:cs typeface="Microsoft YaHei" charset="0"/>
              </a:rPr>
              <a:t>三、</a:t>
            </a:r>
            <a:r>
              <a:rPr kumimoji="1" lang="zh-TW" altLang="en-US" sz="2700" b="1" dirty="0" smtClean="0">
                <a:solidFill>
                  <a:srgbClr val="5BBAAA">
                    <a:lumMod val="50000"/>
                  </a:srgbClr>
                </a:solidFill>
                <a:latin typeface="Microsoft YaHei" charset="0"/>
                <a:ea typeface="Microsoft YaHei" charset="0"/>
                <a:cs typeface="Microsoft YaHei" charset="0"/>
              </a:rPr>
              <a:t>獎勵制度</a:t>
            </a:r>
            <a:r>
              <a:rPr kumimoji="1" lang="zh-TW" altLang="en-US" sz="2700" dirty="0" smtClean="0">
                <a:solidFill>
                  <a:srgbClr val="000000"/>
                </a:solidFill>
                <a:latin typeface="Microsoft YaHei" charset="0"/>
                <a:ea typeface="Microsoft YaHei" charset="0"/>
                <a:cs typeface="Microsoft YaHei" charset="0"/>
              </a:rPr>
              <a:t>建立榮譽感，鼓勵正向行為；導正偏差行為</a:t>
            </a:r>
          </a:p>
        </p:txBody>
      </p:sp>
    </p:spTree>
    <p:extLst>
      <p:ext uri="{BB962C8B-B14F-4D97-AF65-F5344CB8AC3E}">
        <p14:creationId xmlns:p14="http://schemas.microsoft.com/office/powerpoint/2010/main" xmlns="" val="223583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23478"/>
            <a:ext cx="8801835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755576" y="-2252786"/>
            <a:ext cx="10297143" cy="9361040"/>
            <a:chOff x="3452652" y="1309288"/>
            <a:chExt cx="2187171" cy="2359734"/>
          </a:xfrm>
        </p:grpSpPr>
        <p:sp>
          <p:nvSpPr>
            <p:cNvPr id="17" name="Freeform: Shape 50"/>
            <p:cNvSpPr>
              <a:spLocks/>
            </p:cNvSpPr>
            <p:nvPr/>
          </p:nvSpPr>
          <p:spPr bwMode="auto">
            <a:xfrm flipH="1">
              <a:off x="3452652" y="1954685"/>
              <a:ext cx="542334" cy="262193"/>
            </a:xfrm>
            <a:custGeom>
              <a:avLst/>
              <a:gdLst>
                <a:gd name="T0" fmla="*/ 1413 w 1454"/>
                <a:gd name="T1" fmla="*/ 410 h 1042"/>
                <a:gd name="T2" fmla="*/ 1224 w 1454"/>
                <a:gd name="T3" fmla="*/ 327 h 1042"/>
                <a:gd name="T4" fmla="*/ 1197 w 1454"/>
                <a:gd name="T5" fmla="*/ 328 h 1042"/>
                <a:gd name="T6" fmla="*/ 1119 w 1454"/>
                <a:gd name="T7" fmla="*/ 150 h 1042"/>
                <a:gd name="T8" fmla="*/ 984 w 1454"/>
                <a:gd name="T9" fmla="*/ 101 h 1042"/>
                <a:gd name="T10" fmla="*/ 875 w 1454"/>
                <a:gd name="T11" fmla="*/ 122 h 1042"/>
                <a:gd name="T12" fmla="*/ 641 w 1454"/>
                <a:gd name="T13" fmla="*/ 0 h 1042"/>
                <a:gd name="T14" fmla="*/ 627 w 1454"/>
                <a:gd name="T15" fmla="*/ 0 h 1042"/>
                <a:gd name="T16" fmla="*/ 386 w 1454"/>
                <a:gd name="T17" fmla="*/ 202 h 1042"/>
                <a:gd name="T18" fmla="*/ 343 w 1454"/>
                <a:gd name="T19" fmla="*/ 198 h 1042"/>
                <a:gd name="T20" fmla="*/ 205 w 1454"/>
                <a:gd name="T21" fmla="*/ 300 h 1042"/>
                <a:gd name="T22" fmla="*/ 188 w 1454"/>
                <a:gd name="T23" fmla="*/ 299 h 1042"/>
                <a:gd name="T24" fmla="*/ 42 w 1454"/>
                <a:gd name="T25" fmla="*/ 393 h 1042"/>
                <a:gd name="T26" fmla="*/ 37 w 1454"/>
                <a:gd name="T27" fmla="*/ 610 h 1042"/>
                <a:gd name="T28" fmla="*/ 240 w 1454"/>
                <a:gd name="T29" fmla="*/ 721 h 1042"/>
                <a:gd name="T30" fmla="*/ 317 w 1454"/>
                <a:gd name="T31" fmla="*/ 712 h 1042"/>
                <a:gd name="T32" fmla="*/ 453 w 1454"/>
                <a:gd name="T33" fmla="*/ 841 h 1042"/>
                <a:gd name="T34" fmla="*/ 489 w 1454"/>
                <a:gd name="T35" fmla="*/ 844 h 1042"/>
                <a:gd name="T36" fmla="*/ 644 w 1454"/>
                <a:gd name="T37" fmla="*/ 770 h 1042"/>
                <a:gd name="T38" fmla="*/ 791 w 1454"/>
                <a:gd name="T39" fmla="*/ 873 h 1042"/>
                <a:gd name="T40" fmla="*/ 673 w 1454"/>
                <a:gd name="T41" fmla="*/ 1042 h 1042"/>
                <a:gd name="T42" fmla="*/ 1099 w 1454"/>
                <a:gd name="T43" fmla="*/ 761 h 1042"/>
                <a:gd name="T44" fmla="*/ 1102 w 1454"/>
                <a:gd name="T45" fmla="*/ 757 h 1042"/>
                <a:gd name="T46" fmla="*/ 1162 w 1454"/>
                <a:gd name="T47" fmla="*/ 766 h 1042"/>
                <a:gd name="T48" fmla="*/ 1285 w 1454"/>
                <a:gd name="T49" fmla="*/ 700 h 1042"/>
                <a:gd name="T50" fmla="*/ 1420 w 1454"/>
                <a:gd name="T51" fmla="*/ 601 h 1042"/>
                <a:gd name="T52" fmla="*/ 1413 w 1454"/>
                <a:gd name="T53" fmla="*/ 41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54" h="1042">
                  <a:moveTo>
                    <a:pt x="1413" y="410"/>
                  </a:moveTo>
                  <a:cubicBezTo>
                    <a:pt x="1359" y="338"/>
                    <a:pt x="1272" y="327"/>
                    <a:pt x="1224" y="327"/>
                  </a:cubicBezTo>
                  <a:cubicBezTo>
                    <a:pt x="1214" y="327"/>
                    <a:pt x="1204" y="328"/>
                    <a:pt x="1197" y="328"/>
                  </a:cubicBezTo>
                  <a:cubicBezTo>
                    <a:pt x="1201" y="297"/>
                    <a:pt x="1200" y="224"/>
                    <a:pt x="1119" y="150"/>
                  </a:cubicBezTo>
                  <a:cubicBezTo>
                    <a:pt x="1082" y="117"/>
                    <a:pt x="1037" y="101"/>
                    <a:pt x="984" y="101"/>
                  </a:cubicBezTo>
                  <a:cubicBezTo>
                    <a:pt x="935" y="101"/>
                    <a:pt x="893" y="115"/>
                    <a:pt x="875" y="122"/>
                  </a:cubicBezTo>
                  <a:cubicBezTo>
                    <a:pt x="859" y="91"/>
                    <a:pt x="799" y="0"/>
                    <a:pt x="641" y="0"/>
                  </a:cubicBezTo>
                  <a:cubicBezTo>
                    <a:pt x="637" y="0"/>
                    <a:pt x="632" y="0"/>
                    <a:pt x="627" y="0"/>
                  </a:cubicBezTo>
                  <a:cubicBezTo>
                    <a:pt x="437" y="6"/>
                    <a:pt x="395" y="158"/>
                    <a:pt x="386" y="202"/>
                  </a:cubicBezTo>
                  <a:cubicBezTo>
                    <a:pt x="371" y="199"/>
                    <a:pt x="357" y="198"/>
                    <a:pt x="343" y="198"/>
                  </a:cubicBezTo>
                  <a:cubicBezTo>
                    <a:pt x="246" y="198"/>
                    <a:pt x="214" y="273"/>
                    <a:pt x="205" y="300"/>
                  </a:cubicBezTo>
                  <a:cubicBezTo>
                    <a:pt x="200" y="300"/>
                    <a:pt x="194" y="299"/>
                    <a:pt x="188" y="299"/>
                  </a:cubicBezTo>
                  <a:cubicBezTo>
                    <a:pt x="132" y="299"/>
                    <a:pt x="76" y="335"/>
                    <a:pt x="42" y="393"/>
                  </a:cubicBezTo>
                  <a:cubicBezTo>
                    <a:pt x="2" y="461"/>
                    <a:pt x="0" y="542"/>
                    <a:pt x="37" y="610"/>
                  </a:cubicBezTo>
                  <a:cubicBezTo>
                    <a:pt x="88" y="702"/>
                    <a:pt x="175" y="721"/>
                    <a:pt x="240" y="721"/>
                  </a:cubicBezTo>
                  <a:cubicBezTo>
                    <a:pt x="274" y="721"/>
                    <a:pt x="302" y="716"/>
                    <a:pt x="317" y="712"/>
                  </a:cubicBezTo>
                  <a:cubicBezTo>
                    <a:pt x="322" y="744"/>
                    <a:pt x="347" y="823"/>
                    <a:pt x="453" y="841"/>
                  </a:cubicBezTo>
                  <a:cubicBezTo>
                    <a:pt x="465" y="843"/>
                    <a:pt x="477" y="844"/>
                    <a:pt x="489" y="844"/>
                  </a:cubicBezTo>
                  <a:cubicBezTo>
                    <a:pt x="568" y="844"/>
                    <a:pt x="621" y="797"/>
                    <a:pt x="644" y="770"/>
                  </a:cubicBezTo>
                  <a:cubicBezTo>
                    <a:pt x="655" y="799"/>
                    <a:pt x="689" y="847"/>
                    <a:pt x="791" y="873"/>
                  </a:cubicBezTo>
                  <a:cubicBezTo>
                    <a:pt x="778" y="928"/>
                    <a:pt x="746" y="1003"/>
                    <a:pt x="673" y="1042"/>
                  </a:cubicBezTo>
                  <a:cubicBezTo>
                    <a:pt x="673" y="1042"/>
                    <a:pt x="966" y="1042"/>
                    <a:pt x="1099" y="761"/>
                  </a:cubicBezTo>
                  <a:cubicBezTo>
                    <a:pt x="1100" y="760"/>
                    <a:pt x="1101" y="758"/>
                    <a:pt x="1102" y="757"/>
                  </a:cubicBezTo>
                  <a:cubicBezTo>
                    <a:pt x="1123" y="763"/>
                    <a:pt x="1143" y="766"/>
                    <a:pt x="1162" y="766"/>
                  </a:cubicBezTo>
                  <a:cubicBezTo>
                    <a:pt x="1238" y="766"/>
                    <a:pt x="1274" y="717"/>
                    <a:pt x="1285" y="700"/>
                  </a:cubicBezTo>
                  <a:cubicBezTo>
                    <a:pt x="1339" y="699"/>
                    <a:pt x="1390" y="661"/>
                    <a:pt x="1420" y="601"/>
                  </a:cubicBezTo>
                  <a:cubicBezTo>
                    <a:pt x="1454" y="534"/>
                    <a:pt x="1451" y="461"/>
                    <a:pt x="1413" y="410"/>
                  </a:cubicBezTo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46343" y="1309288"/>
              <a:ext cx="1993480" cy="2359734"/>
              <a:chOff x="3646343" y="1309288"/>
              <a:chExt cx="1993480" cy="2359734"/>
            </a:xfrm>
          </p:grpSpPr>
          <p:grpSp>
            <p:nvGrpSpPr>
              <p:cNvPr id="12" name="Group 22"/>
              <p:cNvGrpSpPr/>
              <p:nvPr/>
            </p:nvGrpSpPr>
            <p:grpSpPr>
              <a:xfrm>
                <a:off x="3895557" y="3395681"/>
                <a:ext cx="358982" cy="273341"/>
                <a:chOff x="2070649" y="1631036"/>
                <a:chExt cx="723379" cy="550800"/>
              </a:xfrm>
              <a:solidFill>
                <a:schemeClr val="bg1"/>
              </a:solidFill>
            </p:grpSpPr>
            <p:sp>
              <p:nvSpPr>
                <p:cNvPr id="53" name="Oval 23"/>
                <p:cNvSpPr>
                  <a:spLocks/>
                </p:cNvSpPr>
                <p:nvPr/>
              </p:nvSpPr>
              <p:spPr bwMode="auto">
                <a:xfrm>
                  <a:off x="2344840" y="2015709"/>
                  <a:ext cx="165321" cy="1661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24"/>
                <p:cNvSpPr>
                  <a:spLocks/>
                </p:cNvSpPr>
                <p:nvPr/>
              </p:nvSpPr>
              <p:spPr bwMode="auto">
                <a:xfrm>
                  <a:off x="2228712" y="1861679"/>
                  <a:ext cx="405641" cy="169353"/>
                </a:xfrm>
                <a:custGeom>
                  <a:avLst/>
                  <a:gdLst>
                    <a:gd name="T0" fmla="*/ 105 w 213"/>
                    <a:gd name="T1" fmla="*/ 31 h 89"/>
                    <a:gd name="T2" fmla="*/ 191 w 213"/>
                    <a:gd name="T3" fmla="*/ 89 h 89"/>
                    <a:gd name="T4" fmla="*/ 213 w 213"/>
                    <a:gd name="T5" fmla="*/ 64 h 89"/>
                    <a:gd name="T6" fmla="*/ 105 w 213"/>
                    <a:gd name="T7" fmla="*/ 0 h 89"/>
                    <a:gd name="T8" fmla="*/ 0 w 213"/>
                    <a:gd name="T9" fmla="*/ 58 h 89"/>
                    <a:gd name="T10" fmla="*/ 21 w 213"/>
                    <a:gd name="T11" fmla="*/ 82 h 89"/>
                    <a:gd name="T12" fmla="*/ 105 w 213"/>
                    <a:gd name="T13" fmla="*/ 31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3" h="89">
                      <a:moveTo>
                        <a:pt x="105" y="31"/>
                      </a:moveTo>
                      <a:cubicBezTo>
                        <a:pt x="144" y="31"/>
                        <a:pt x="177" y="54"/>
                        <a:pt x="191" y="89"/>
                      </a:cubicBezTo>
                      <a:cubicBezTo>
                        <a:pt x="213" y="64"/>
                        <a:pt x="213" y="64"/>
                        <a:pt x="213" y="64"/>
                      </a:cubicBezTo>
                      <a:cubicBezTo>
                        <a:pt x="192" y="26"/>
                        <a:pt x="152" y="0"/>
                        <a:pt x="105" y="0"/>
                      </a:cubicBezTo>
                      <a:cubicBezTo>
                        <a:pt x="61" y="0"/>
                        <a:pt x="22" y="23"/>
                        <a:pt x="0" y="58"/>
                      </a:cubicBezTo>
                      <a:cubicBezTo>
                        <a:pt x="21" y="82"/>
                        <a:pt x="21" y="82"/>
                        <a:pt x="21" y="82"/>
                      </a:cubicBezTo>
                      <a:cubicBezTo>
                        <a:pt x="37" y="51"/>
                        <a:pt x="68" y="31"/>
                        <a:pt x="105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25"/>
                <p:cNvSpPr>
                  <a:spLocks/>
                </p:cNvSpPr>
                <p:nvPr/>
              </p:nvSpPr>
              <p:spPr bwMode="auto">
                <a:xfrm>
                  <a:off x="2157745" y="1749583"/>
                  <a:ext cx="549187" cy="195966"/>
                </a:xfrm>
                <a:custGeom>
                  <a:avLst/>
                  <a:gdLst>
                    <a:gd name="T0" fmla="*/ 142 w 288"/>
                    <a:gd name="T1" fmla="*/ 34 h 103"/>
                    <a:gd name="T2" fmla="*/ 264 w 288"/>
                    <a:gd name="T3" fmla="*/ 103 h 103"/>
                    <a:gd name="T4" fmla="*/ 288 w 288"/>
                    <a:gd name="T5" fmla="*/ 76 h 103"/>
                    <a:gd name="T6" fmla="*/ 142 w 288"/>
                    <a:gd name="T7" fmla="*/ 0 h 103"/>
                    <a:gd name="T8" fmla="*/ 0 w 288"/>
                    <a:gd name="T9" fmla="*/ 71 h 103"/>
                    <a:gd name="T10" fmla="*/ 23 w 288"/>
                    <a:gd name="T11" fmla="*/ 97 h 103"/>
                    <a:gd name="T12" fmla="*/ 142 w 288"/>
                    <a:gd name="T13" fmla="*/ 3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8" h="103">
                      <a:moveTo>
                        <a:pt x="142" y="34"/>
                      </a:moveTo>
                      <a:cubicBezTo>
                        <a:pt x="194" y="34"/>
                        <a:pt x="239" y="62"/>
                        <a:pt x="264" y="103"/>
                      </a:cubicBezTo>
                      <a:cubicBezTo>
                        <a:pt x="288" y="76"/>
                        <a:pt x="288" y="76"/>
                        <a:pt x="288" y="76"/>
                      </a:cubicBezTo>
                      <a:cubicBezTo>
                        <a:pt x="256" y="30"/>
                        <a:pt x="202" y="0"/>
                        <a:pt x="142" y="0"/>
                      </a:cubicBezTo>
                      <a:cubicBezTo>
                        <a:pt x="84" y="0"/>
                        <a:pt x="32" y="28"/>
                        <a:pt x="0" y="71"/>
                      </a:cubicBezTo>
                      <a:cubicBezTo>
                        <a:pt x="23" y="97"/>
                        <a:pt x="23" y="97"/>
                        <a:pt x="23" y="97"/>
                      </a:cubicBezTo>
                      <a:cubicBezTo>
                        <a:pt x="49" y="59"/>
                        <a:pt x="93" y="34"/>
                        <a:pt x="14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26"/>
                <p:cNvSpPr>
                  <a:spLocks/>
                </p:cNvSpPr>
                <p:nvPr/>
              </p:nvSpPr>
              <p:spPr bwMode="auto">
                <a:xfrm>
                  <a:off x="2070649" y="1631036"/>
                  <a:ext cx="723379" cy="229030"/>
                </a:xfrm>
                <a:custGeom>
                  <a:avLst/>
                  <a:gdLst>
                    <a:gd name="T0" fmla="*/ 188 w 380"/>
                    <a:gd name="T1" fmla="*/ 36 h 120"/>
                    <a:gd name="T2" fmla="*/ 355 w 380"/>
                    <a:gd name="T3" fmla="*/ 120 h 120"/>
                    <a:gd name="T4" fmla="*/ 380 w 380"/>
                    <a:gd name="T5" fmla="*/ 93 h 120"/>
                    <a:gd name="T6" fmla="*/ 188 w 380"/>
                    <a:gd name="T7" fmla="*/ 0 h 120"/>
                    <a:gd name="T8" fmla="*/ 0 w 380"/>
                    <a:gd name="T9" fmla="*/ 88 h 120"/>
                    <a:gd name="T10" fmla="*/ 25 w 380"/>
                    <a:gd name="T11" fmla="*/ 115 h 120"/>
                    <a:gd name="T12" fmla="*/ 188 w 380"/>
                    <a:gd name="T13" fmla="*/ 3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80" h="120">
                      <a:moveTo>
                        <a:pt x="188" y="36"/>
                      </a:moveTo>
                      <a:cubicBezTo>
                        <a:pt x="256" y="36"/>
                        <a:pt x="317" y="69"/>
                        <a:pt x="355" y="120"/>
                      </a:cubicBezTo>
                      <a:cubicBezTo>
                        <a:pt x="380" y="93"/>
                        <a:pt x="380" y="93"/>
                        <a:pt x="380" y="93"/>
                      </a:cubicBezTo>
                      <a:cubicBezTo>
                        <a:pt x="335" y="36"/>
                        <a:pt x="266" y="0"/>
                        <a:pt x="188" y="0"/>
                      </a:cubicBezTo>
                      <a:cubicBezTo>
                        <a:pt x="113" y="0"/>
                        <a:pt x="45" y="34"/>
                        <a:pt x="0" y="88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63" y="67"/>
                        <a:pt x="122" y="36"/>
                        <a:pt x="188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4" name="Freeform: Shape 28"/>
              <p:cNvSpPr>
                <a:spLocks noChangeAspect="1"/>
              </p:cNvSpPr>
              <p:nvPr/>
            </p:nvSpPr>
            <p:spPr bwMode="auto">
              <a:xfrm>
                <a:off x="5234586" y="3249711"/>
                <a:ext cx="405237" cy="4069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792" y="0"/>
                    </a:moveTo>
                    <a:cubicBezTo>
                      <a:pt x="12101" y="0"/>
                      <a:pt x="13398" y="296"/>
                      <a:pt x="14685" y="897"/>
                    </a:cubicBezTo>
                    <a:cubicBezTo>
                      <a:pt x="15972" y="1496"/>
                      <a:pt x="17128" y="2309"/>
                      <a:pt x="18152" y="3337"/>
                    </a:cubicBezTo>
                    <a:cubicBezTo>
                      <a:pt x="19173" y="4365"/>
                      <a:pt x="20002" y="5565"/>
                      <a:pt x="20642" y="6941"/>
                    </a:cubicBezTo>
                    <a:cubicBezTo>
                      <a:pt x="21277" y="8313"/>
                      <a:pt x="21599" y="9784"/>
                      <a:pt x="21599" y="11354"/>
                    </a:cubicBezTo>
                    <a:cubicBezTo>
                      <a:pt x="21599" y="12995"/>
                      <a:pt x="21305" y="14571"/>
                      <a:pt x="20722" y="16085"/>
                    </a:cubicBezTo>
                    <a:lnTo>
                      <a:pt x="20416" y="16895"/>
                    </a:lnTo>
                    <a:lnTo>
                      <a:pt x="18455" y="17245"/>
                    </a:lnTo>
                    <a:cubicBezTo>
                      <a:pt x="18253" y="18183"/>
                      <a:pt x="17836" y="18965"/>
                      <a:pt x="17210" y="19589"/>
                    </a:cubicBezTo>
                    <a:cubicBezTo>
                      <a:pt x="16584" y="20207"/>
                      <a:pt x="15843" y="20521"/>
                      <a:pt x="14996" y="20521"/>
                    </a:cubicBezTo>
                    <a:lnTo>
                      <a:pt x="14996" y="21074"/>
                    </a:lnTo>
                    <a:cubicBezTo>
                      <a:pt x="14996" y="21218"/>
                      <a:pt x="14953" y="21343"/>
                      <a:pt x="14862" y="21447"/>
                    </a:cubicBezTo>
                    <a:cubicBezTo>
                      <a:pt x="14770" y="21549"/>
                      <a:pt x="14664" y="21599"/>
                      <a:pt x="14534" y="21599"/>
                    </a:cubicBezTo>
                    <a:lnTo>
                      <a:pt x="13633" y="21599"/>
                    </a:lnTo>
                    <a:cubicBezTo>
                      <a:pt x="13513" y="21599"/>
                      <a:pt x="13407" y="21549"/>
                      <a:pt x="13322" y="21447"/>
                    </a:cubicBezTo>
                    <a:cubicBezTo>
                      <a:pt x="13238" y="21343"/>
                      <a:pt x="13193" y="21218"/>
                      <a:pt x="13193" y="21074"/>
                    </a:cubicBezTo>
                    <a:lnTo>
                      <a:pt x="13193" y="11354"/>
                    </a:lnTo>
                    <a:cubicBezTo>
                      <a:pt x="13193" y="11210"/>
                      <a:pt x="13238" y="11081"/>
                      <a:pt x="13322" y="10970"/>
                    </a:cubicBezTo>
                    <a:cubicBezTo>
                      <a:pt x="13407" y="10857"/>
                      <a:pt x="13513" y="10798"/>
                      <a:pt x="13633" y="10798"/>
                    </a:cubicBezTo>
                    <a:lnTo>
                      <a:pt x="14534" y="10798"/>
                    </a:lnTo>
                    <a:cubicBezTo>
                      <a:pt x="14654" y="10798"/>
                      <a:pt x="14763" y="10857"/>
                      <a:pt x="14857" y="10970"/>
                    </a:cubicBezTo>
                    <a:cubicBezTo>
                      <a:pt x="14949" y="11081"/>
                      <a:pt x="14996" y="11210"/>
                      <a:pt x="14996" y="11354"/>
                    </a:cubicBezTo>
                    <a:lnTo>
                      <a:pt x="14996" y="11880"/>
                    </a:lnTo>
                    <a:cubicBezTo>
                      <a:pt x="15655" y="11880"/>
                      <a:pt x="16262" y="12077"/>
                      <a:pt x="16810" y="12476"/>
                    </a:cubicBezTo>
                    <a:cubicBezTo>
                      <a:pt x="17359" y="12874"/>
                      <a:pt x="17787" y="13396"/>
                      <a:pt x="18095" y="14046"/>
                    </a:cubicBezTo>
                    <a:lnTo>
                      <a:pt x="18533" y="13947"/>
                    </a:lnTo>
                    <a:cubicBezTo>
                      <a:pt x="18782" y="13136"/>
                      <a:pt x="18900" y="12272"/>
                      <a:pt x="18893" y="11354"/>
                    </a:cubicBezTo>
                    <a:cubicBezTo>
                      <a:pt x="18893" y="10228"/>
                      <a:pt x="18648" y="9177"/>
                      <a:pt x="18156" y="8194"/>
                    </a:cubicBezTo>
                    <a:cubicBezTo>
                      <a:pt x="17665" y="7220"/>
                      <a:pt x="17024" y="6362"/>
                      <a:pt x="16238" y="5622"/>
                    </a:cubicBezTo>
                    <a:cubicBezTo>
                      <a:pt x="15455" y="4882"/>
                      <a:pt x="14584" y="4300"/>
                      <a:pt x="13621" y="3877"/>
                    </a:cubicBezTo>
                    <a:cubicBezTo>
                      <a:pt x="12659" y="3456"/>
                      <a:pt x="11717" y="3241"/>
                      <a:pt x="10792" y="3241"/>
                    </a:cubicBezTo>
                    <a:cubicBezTo>
                      <a:pt x="9868" y="3241"/>
                      <a:pt x="8929" y="3456"/>
                      <a:pt x="7971" y="3877"/>
                    </a:cubicBezTo>
                    <a:cubicBezTo>
                      <a:pt x="7015" y="4300"/>
                      <a:pt x="6140" y="4879"/>
                      <a:pt x="5358" y="5608"/>
                    </a:cubicBezTo>
                    <a:cubicBezTo>
                      <a:pt x="4572" y="6336"/>
                      <a:pt x="3934" y="7198"/>
                      <a:pt x="3443" y="8183"/>
                    </a:cubicBezTo>
                    <a:cubicBezTo>
                      <a:pt x="2951" y="9171"/>
                      <a:pt x="2704" y="10219"/>
                      <a:pt x="2704" y="11329"/>
                    </a:cubicBezTo>
                    <a:cubicBezTo>
                      <a:pt x="2704" y="12267"/>
                      <a:pt x="2824" y="13136"/>
                      <a:pt x="3066" y="13947"/>
                    </a:cubicBezTo>
                    <a:lnTo>
                      <a:pt x="3504" y="14046"/>
                    </a:lnTo>
                    <a:cubicBezTo>
                      <a:pt x="3812" y="13396"/>
                      <a:pt x="4240" y="12874"/>
                      <a:pt x="4789" y="12476"/>
                    </a:cubicBezTo>
                    <a:cubicBezTo>
                      <a:pt x="5337" y="12077"/>
                      <a:pt x="5942" y="11880"/>
                      <a:pt x="6603" y="11880"/>
                    </a:cubicBezTo>
                    <a:lnTo>
                      <a:pt x="6603" y="11354"/>
                    </a:lnTo>
                    <a:cubicBezTo>
                      <a:pt x="6603" y="11210"/>
                      <a:pt x="6646" y="11081"/>
                      <a:pt x="6737" y="10970"/>
                    </a:cubicBezTo>
                    <a:cubicBezTo>
                      <a:pt x="6827" y="10857"/>
                      <a:pt x="6935" y="10798"/>
                      <a:pt x="7065" y="10798"/>
                    </a:cubicBezTo>
                    <a:lnTo>
                      <a:pt x="7966" y="10798"/>
                    </a:lnTo>
                    <a:cubicBezTo>
                      <a:pt x="8086" y="10798"/>
                      <a:pt x="8187" y="10857"/>
                      <a:pt x="8270" y="10970"/>
                    </a:cubicBezTo>
                    <a:cubicBezTo>
                      <a:pt x="8352" y="11081"/>
                      <a:pt x="8392" y="11210"/>
                      <a:pt x="8392" y="11354"/>
                    </a:cubicBezTo>
                    <a:lnTo>
                      <a:pt x="8392" y="21074"/>
                    </a:lnTo>
                    <a:cubicBezTo>
                      <a:pt x="8392" y="21218"/>
                      <a:pt x="8352" y="21343"/>
                      <a:pt x="8270" y="21447"/>
                    </a:cubicBezTo>
                    <a:cubicBezTo>
                      <a:pt x="8187" y="21549"/>
                      <a:pt x="8086" y="21599"/>
                      <a:pt x="7966" y="21599"/>
                    </a:cubicBezTo>
                    <a:lnTo>
                      <a:pt x="7065" y="21599"/>
                    </a:lnTo>
                    <a:cubicBezTo>
                      <a:pt x="6945" y="21599"/>
                      <a:pt x="6836" y="21549"/>
                      <a:pt x="6742" y="21447"/>
                    </a:cubicBezTo>
                    <a:cubicBezTo>
                      <a:pt x="6650" y="21343"/>
                      <a:pt x="6603" y="21218"/>
                      <a:pt x="6603" y="21074"/>
                    </a:cubicBezTo>
                    <a:lnTo>
                      <a:pt x="6603" y="20521"/>
                    </a:lnTo>
                    <a:cubicBezTo>
                      <a:pt x="6189" y="20521"/>
                      <a:pt x="5789" y="20436"/>
                      <a:pt x="5403" y="20270"/>
                    </a:cubicBezTo>
                    <a:cubicBezTo>
                      <a:pt x="5015" y="20103"/>
                      <a:pt x="4671" y="19877"/>
                      <a:pt x="4370" y="19589"/>
                    </a:cubicBezTo>
                    <a:cubicBezTo>
                      <a:pt x="4073" y="19298"/>
                      <a:pt x="3814" y="18956"/>
                      <a:pt x="3598" y="18558"/>
                    </a:cubicBezTo>
                    <a:cubicBezTo>
                      <a:pt x="3388" y="18163"/>
                      <a:pt x="3233" y="17725"/>
                      <a:pt x="3144" y="17245"/>
                    </a:cubicBezTo>
                    <a:lnTo>
                      <a:pt x="1172" y="16895"/>
                    </a:lnTo>
                    <a:lnTo>
                      <a:pt x="877" y="16085"/>
                    </a:lnTo>
                    <a:cubicBezTo>
                      <a:pt x="294" y="14571"/>
                      <a:pt x="0" y="12987"/>
                      <a:pt x="0" y="11326"/>
                    </a:cubicBezTo>
                    <a:cubicBezTo>
                      <a:pt x="0" y="9776"/>
                      <a:pt x="320" y="8310"/>
                      <a:pt x="957" y="6938"/>
                    </a:cubicBezTo>
                    <a:cubicBezTo>
                      <a:pt x="1595" y="5563"/>
                      <a:pt x="2426" y="4363"/>
                      <a:pt x="3447" y="3335"/>
                    </a:cubicBezTo>
                    <a:cubicBezTo>
                      <a:pt x="4469" y="2307"/>
                      <a:pt x="5622" y="1493"/>
                      <a:pt x="6909" y="895"/>
                    </a:cubicBezTo>
                    <a:cubicBezTo>
                      <a:pt x="8192" y="296"/>
                      <a:pt x="9486" y="0"/>
                      <a:pt x="1079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29"/>
              <p:cNvSpPr>
                <a:spLocks noChangeAspect="1"/>
              </p:cNvSpPr>
              <p:nvPr/>
            </p:nvSpPr>
            <p:spPr bwMode="auto">
              <a:xfrm rot="8074228">
                <a:off x="5087083" y="1370498"/>
                <a:ext cx="370041" cy="370134"/>
              </a:xfrm>
              <a:custGeom>
                <a:avLst/>
                <a:gdLst>
                  <a:gd name="T0" fmla="*/ 177 w 553"/>
                  <a:gd name="T1" fmla="*/ 186 h 552"/>
                  <a:gd name="T2" fmla="*/ 52 w 553"/>
                  <a:gd name="T3" fmla="*/ 61 h 552"/>
                  <a:gd name="T4" fmla="*/ 104 w 553"/>
                  <a:gd name="T5" fmla="*/ 9 h 552"/>
                  <a:gd name="T6" fmla="*/ 125 w 553"/>
                  <a:gd name="T7" fmla="*/ 9 h 552"/>
                  <a:gd name="T8" fmla="*/ 229 w 553"/>
                  <a:gd name="T9" fmla="*/ 103 h 552"/>
                  <a:gd name="T10" fmla="*/ 229 w 553"/>
                  <a:gd name="T11" fmla="*/ 134 h 552"/>
                  <a:gd name="T12" fmla="*/ 187 w 553"/>
                  <a:gd name="T13" fmla="*/ 176 h 552"/>
                  <a:gd name="T14" fmla="*/ 177 w 553"/>
                  <a:gd name="T15" fmla="*/ 186 h 552"/>
                  <a:gd name="T16" fmla="*/ 281 w 553"/>
                  <a:gd name="T17" fmla="*/ 384 h 552"/>
                  <a:gd name="T18" fmla="*/ 219 w 553"/>
                  <a:gd name="T19" fmla="*/ 332 h 552"/>
                  <a:gd name="T20" fmla="*/ 167 w 553"/>
                  <a:gd name="T21" fmla="*/ 269 h 552"/>
                  <a:gd name="T22" fmla="*/ 156 w 553"/>
                  <a:gd name="T23" fmla="*/ 207 h 552"/>
                  <a:gd name="T24" fmla="*/ 31 w 553"/>
                  <a:gd name="T25" fmla="*/ 82 h 552"/>
                  <a:gd name="T26" fmla="*/ 31 w 553"/>
                  <a:gd name="T27" fmla="*/ 259 h 552"/>
                  <a:gd name="T28" fmla="*/ 84 w 553"/>
                  <a:gd name="T29" fmla="*/ 332 h 552"/>
                  <a:gd name="T30" fmla="*/ 146 w 553"/>
                  <a:gd name="T31" fmla="*/ 405 h 552"/>
                  <a:gd name="T32" fmla="*/ 219 w 553"/>
                  <a:gd name="T33" fmla="*/ 467 h 552"/>
                  <a:gd name="T34" fmla="*/ 292 w 553"/>
                  <a:gd name="T35" fmla="*/ 519 h 552"/>
                  <a:gd name="T36" fmla="*/ 469 w 553"/>
                  <a:gd name="T37" fmla="*/ 530 h 552"/>
                  <a:gd name="T38" fmla="*/ 344 w 553"/>
                  <a:gd name="T39" fmla="*/ 394 h 552"/>
                  <a:gd name="T40" fmla="*/ 281 w 553"/>
                  <a:gd name="T41" fmla="*/ 384 h 552"/>
                  <a:gd name="T42" fmla="*/ 542 w 553"/>
                  <a:gd name="T43" fmla="*/ 426 h 552"/>
                  <a:gd name="T44" fmla="*/ 448 w 553"/>
                  <a:gd name="T45" fmla="*/ 321 h 552"/>
                  <a:gd name="T46" fmla="*/ 417 w 553"/>
                  <a:gd name="T47" fmla="*/ 321 h 552"/>
                  <a:gd name="T48" fmla="*/ 396 w 553"/>
                  <a:gd name="T49" fmla="*/ 353 h 552"/>
                  <a:gd name="T50" fmla="*/ 375 w 553"/>
                  <a:gd name="T51" fmla="*/ 363 h 552"/>
                  <a:gd name="T52" fmla="*/ 364 w 553"/>
                  <a:gd name="T53" fmla="*/ 374 h 552"/>
                  <a:gd name="T54" fmla="*/ 500 w 553"/>
                  <a:gd name="T55" fmla="*/ 499 h 552"/>
                  <a:gd name="T56" fmla="*/ 542 w 553"/>
                  <a:gd name="T57" fmla="*/ 446 h 552"/>
                  <a:gd name="T58" fmla="*/ 542 w 553"/>
                  <a:gd name="T59" fmla="*/ 426 h 552"/>
                  <a:gd name="T60" fmla="*/ 542 w 553"/>
                  <a:gd name="T61" fmla="*/ 426 h 552"/>
                  <a:gd name="T62" fmla="*/ 542 w 553"/>
                  <a:gd name="T63" fmla="*/ 426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53" h="552">
                    <a:moveTo>
                      <a:pt x="177" y="186"/>
                    </a:moveTo>
                    <a:cubicBezTo>
                      <a:pt x="52" y="61"/>
                      <a:pt x="52" y="61"/>
                      <a:pt x="52" y="61"/>
                    </a:cubicBezTo>
                    <a:cubicBezTo>
                      <a:pt x="73" y="40"/>
                      <a:pt x="84" y="19"/>
                      <a:pt x="104" y="9"/>
                    </a:cubicBezTo>
                    <a:cubicBezTo>
                      <a:pt x="104" y="0"/>
                      <a:pt x="125" y="0"/>
                      <a:pt x="125" y="9"/>
                    </a:cubicBezTo>
                    <a:cubicBezTo>
                      <a:pt x="229" y="103"/>
                      <a:pt x="229" y="103"/>
                      <a:pt x="229" y="103"/>
                    </a:cubicBezTo>
                    <a:cubicBezTo>
                      <a:pt x="229" y="113"/>
                      <a:pt x="229" y="124"/>
                      <a:pt x="229" y="134"/>
                    </a:cubicBezTo>
                    <a:cubicBezTo>
                      <a:pt x="187" y="176"/>
                      <a:pt x="187" y="176"/>
                      <a:pt x="187" y="176"/>
                    </a:cubicBezTo>
                    <a:cubicBezTo>
                      <a:pt x="177" y="176"/>
                      <a:pt x="177" y="176"/>
                      <a:pt x="177" y="186"/>
                    </a:cubicBezTo>
                    <a:close/>
                    <a:moveTo>
                      <a:pt x="281" y="384"/>
                    </a:moveTo>
                    <a:cubicBezTo>
                      <a:pt x="260" y="374"/>
                      <a:pt x="239" y="353"/>
                      <a:pt x="219" y="332"/>
                    </a:cubicBezTo>
                    <a:cubicBezTo>
                      <a:pt x="198" y="311"/>
                      <a:pt x="187" y="290"/>
                      <a:pt x="167" y="269"/>
                    </a:cubicBezTo>
                    <a:cubicBezTo>
                      <a:pt x="146" y="259"/>
                      <a:pt x="146" y="228"/>
                      <a:pt x="156" y="207"/>
                    </a:cubicBezTo>
                    <a:cubicBezTo>
                      <a:pt x="31" y="82"/>
                      <a:pt x="31" y="82"/>
                      <a:pt x="31" y="82"/>
                    </a:cubicBezTo>
                    <a:cubicBezTo>
                      <a:pt x="0" y="113"/>
                      <a:pt x="0" y="186"/>
                      <a:pt x="31" y="259"/>
                    </a:cubicBezTo>
                    <a:cubicBezTo>
                      <a:pt x="52" y="280"/>
                      <a:pt x="63" y="311"/>
                      <a:pt x="84" y="332"/>
                    </a:cubicBezTo>
                    <a:cubicBezTo>
                      <a:pt x="104" y="363"/>
                      <a:pt x="125" y="384"/>
                      <a:pt x="146" y="405"/>
                    </a:cubicBezTo>
                    <a:cubicBezTo>
                      <a:pt x="167" y="426"/>
                      <a:pt x="187" y="446"/>
                      <a:pt x="219" y="467"/>
                    </a:cubicBezTo>
                    <a:cubicBezTo>
                      <a:pt x="239" y="488"/>
                      <a:pt x="271" y="509"/>
                      <a:pt x="292" y="519"/>
                    </a:cubicBezTo>
                    <a:cubicBezTo>
                      <a:pt x="364" y="551"/>
                      <a:pt x="437" y="551"/>
                      <a:pt x="469" y="530"/>
                    </a:cubicBezTo>
                    <a:cubicBezTo>
                      <a:pt x="344" y="394"/>
                      <a:pt x="344" y="394"/>
                      <a:pt x="344" y="394"/>
                    </a:cubicBezTo>
                    <a:cubicBezTo>
                      <a:pt x="323" y="405"/>
                      <a:pt x="292" y="405"/>
                      <a:pt x="281" y="384"/>
                    </a:cubicBezTo>
                    <a:close/>
                    <a:moveTo>
                      <a:pt x="542" y="426"/>
                    </a:moveTo>
                    <a:cubicBezTo>
                      <a:pt x="448" y="321"/>
                      <a:pt x="448" y="321"/>
                      <a:pt x="448" y="321"/>
                    </a:cubicBezTo>
                    <a:cubicBezTo>
                      <a:pt x="437" y="321"/>
                      <a:pt x="427" y="321"/>
                      <a:pt x="417" y="321"/>
                    </a:cubicBezTo>
                    <a:cubicBezTo>
                      <a:pt x="396" y="353"/>
                      <a:pt x="396" y="353"/>
                      <a:pt x="396" y="353"/>
                    </a:cubicBezTo>
                    <a:cubicBezTo>
                      <a:pt x="375" y="363"/>
                      <a:pt x="375" y="363"/>
                      <a:pt x="375" y="363"/>
                    </a:cubicBezTo>
                    <a:cubicBezTo>
                      <a:pt x="375" y="374"/>
                      <a:pt x="375" y="374"/>
                      <a:pt x="364" y="374"/>
                    </a:cubicBezTo>
                    <a:cubicBezTo>
                      <a:pt x="500" y="499"/>
                      <a:pt x="500" y="499"/>
                      <a:pt x="500" y="499"/>
                    </a:cubicBezTo>
                    <a:cubicBezTo>
                      <a:pt x="510" y="488"/>
                      <a:pt x="531" y="467"/>
                      <a:pt x="542" y="446"/>
                    </a:cubicBezTo>
                    <a:cubicBezTo>
                      <a:pt x="552" y="446"/>
                      <a:pt x="552" y="436"/>
                      <a:pt x="542" y="426"/>
                    </a:cubicBezTo>
                    <a:close/>
                    <a:moveTo>
                      <a:pt x="542" y="426"/>
                    </a:moveTo>
                    <a:lnTo>
                      <a:pt x="542" y="4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30"/>
              <p:cNvSpPr>
                <a:spLocks noChangeAspect="1"/>
              </p:cNvSpPr>
              <p:nvPr/>
            </p:nvSpPr>
            <p:spPr bwMode="auto">
              <a:xfrm>
                <a:off x="3646343" y="1309288"/>
                <a:ext cx="388052" cy="371723"/>
              </a:xfrm>
              <a:custGeom>
                <a:avLst/>
                <a:gdLst>
                  <a:gd name="T0" fmla="*/ 1229 w 1665"/>
                  <a:gd name="T1" fmla="*/ 561 h 1598"/>
                  <a:gd name="T2" fmla="*/ 911 w 1665"/>
                  <a:gd name="T3" fmla="*/ 686 h 1598"/>
                  <a:gd name="T4" fmla="*/ 1246 w 1665"/>
                  <a:gd name="T5" fmla="*/ 419 h 1598"/>
                  <a:gd name="T6" fmla="*/ 1664 w 1665"/>
                  <a:gd name="T7" fmla="*/ 76 h 1598"/>
                  <a:gd name="T8" fmla="*/ 1597 w 1665"/>
                  <a:gd name="T9" fmla="*/ 0 h 1598"/>
                  <a:gd name="T10" fmla="*/ 1530 w 1665"/>
                  <a:gd name="T11" fmla="*/ 76 h 1598"/>
                  <a:gd name="T12" fmla="*/ 1246 w 1665"/>
                  <a:gd name="T13" fmla="*/ 276 h 1598"/>
                  <a:gd name="T14" fmla="*/ 769 w 1665"/>
                  <a:gd name="T15" fmla="*/ 686 h 1598"/>
                  <a:gd name="T16" fmla="*/ 435 w 1665"/>
                  <a:gd name="T17" fmla="*/ 561 h 1598"/>
                  <a:gd name="T18" fmla="*/ 0 w 1665"/>
                  <a:gd name="T19" fmla="*/ 1288 h 1598"/>
                  <a:gd name="T20" fmla="*/ 201 w 1665"/>
                  <a:gd name="T21" fmla="*/ 1597 h 1598"/>
                  <a:gd name="T22" fmla="*/ 836 w 1665"/>
                  <a:gd name="T23" fmla="*/ 1255 h 1598"/>
                  <a:gd name="T24" fmla="*/ 1463 w 1665"/>
                  <a:gd name="T25" fmla="*/ 1597 h 1598"/>
                  <a:gd name="T26" fmla="*/ 1664 w 1665"/>
                  <a:gd name="T27" fmla="*/ 1288 h 1598"/>
                  <a:gd name="T28" fmla="*/ 1229 w 1665"/>
                  <a:gd name="T29" fmla="*/ 561 h 1598"/>
                  <a:gd name="T30" fmla="*/ 1246 w 1665"/>
                  <a:gd name="T31" fmla="*/ 811 h 1598"/>
                  <a:gd name="T32" fmla="*/ 1338 w 1665"/>
                  <a:gd name="T33" fmla="*/ 903 h 1598"/>
                  <a:gd name="T34" fmla="*/ 1246 w 1665"/>
                  <a:gd name="T35" fmla="*/ 995 h 1598"/>
                  <a:gd name="T36" fmla="*/ 1162 w 1665"/>
                  <a:gd name="T37" fmla="*/ 903 h 1598"/>
                  <a:gd name="T38" fmla="*/ 1246 w 1665"/>
                  <a:gd name="T39" fmla="*/ 811 h 1598"/>
                  <a:gd name="T40" fmla="*/ 627 w 1665"/>
                  <a:gd name="T41" fmla="*/ 1112 h 1598"/>
                  <a:gd name="T42" fmla="*/ 485 w 1665"/>
                  <a:gd name="T43" fmla="*/ 1112 h 1598"/>
                  <a:gd name="T44" fmla="*/ 485 w 1665"/>
                  <a:gd name="T45" fmla="*/ 1255 h 1598"/>
                  <a:gd name="T46" fmla="*/ 351 w 1665"/>
                  <a:gd name="T47" fmla="*/ 1255 h 1598"/>
                  <a:gd name="T48" fmla="*/ 351 w 1665"/>
                  <a:gd name="T49" fmla="*/ 1112 h 1598"/>
                  <a:gd name="T50" fmla="*/ 209 w 1665"/>
                  <a:gd name="T51" fmla="*/ 1112 h 1598"/>
                  <a:gd name="T52" fmla="*/ 209 w 1665"/>
                  <a:gd name="T53" fmla="*/ 970 h 1598"/>
                  <a:gd name="T54" fmla="*/ 351 w 1665"/>
                  <a:gd name="T55" fmla="*/ 970 h 1598"/>
                  <a:gd name="T56" fmla="*/ 351 w 1665"/>
                  <a:gd name="T57" fmla="*/ 836 h 1598"/>
                  <a:gd name="T58" fmla="*/ 485 w 1665"/>
                  <a:gd name="T59" fmla="*/ 836 h 1598"/>
                  <a:gd name="T60" fmla="*/ 485 w 1665"/>
                  <a:gd name="T61" fmla="*/ 970 h 1598"/>
                  <a:gd name="T62" fmla="*/ 627 w 1665"/>
                  <a:gd name="T63" fmla="*/ 970 h 1598"/>
                  <a:gd name="T64" fmla="*/ 627 w 1665"/>
                  <a:gd name="T65" fmla="*/ 1112 h 1598"/>
                  <a:gd name="T66" fmla="*/ 1020 w 1665"/>
                  <a:gd name="T67" fmla="*/ 1045 h 1598"/>
                  <a:gd name="T68" fmla="*/ 1112 w 1665"/>
                  <a:gd name="T69" fmla="*/ 954 h 1598"/>
                  <a:gd name="T70" fmla="*/ 1204 w 1665"/>
                  <a:gd name="T71" fmla="*/ 1045 h 1598"/>
                  <a:gd name="T72" fmla="*/ 1112 w 1665"/>
                  <a:gd name="T73" fmla="*/ 1129 h 1598"/>
                  <a:gd name="T74" fmla="*/ 1020 w 1665"/>
                  <a:gd name="T75" fmla="*/ 1045 h 1598"/>
                  <a:gd name="T76" fmla="*/ 1246 w 1665"/>
                  <a:gd name="T77" fmla="*/ 1271 h 1598"/>
                  <a:gd name="T78" fmla="*/ 1162 w 1665"/>
                  <a:gd name="T79" fmla="*/ 1179 h 1598"/>
                  <a:gd name="T80" fmla="*/ 1246 w 1665"/>
                  <a:gd name="T81" fmla="*/ 1087 h 1598"/>
                  <a:gd name="T82" fmla="*/ 1338 w 1665"/>
                  <a:gd name="T83" fmla="*/ 1179 h 1598"/>
                  <a:gd name="T84" fmla="*/ 1246 w 1665"/>
                  <a:gd name="T85" fmla="*/ 1271 h 1598"/>
                  <a:gd name="T86" fmla="*/ 1480 w 1665"/>
                  <a:gd name="T87" fmla="*/ 1045 h 1598"/>
                  <a:gd name="T88" fmla="*/ 1388 w 1665"/>
                  <a:gd name="T89" fmla="*/ 1129 h 1598"/>
                  <a:gd name="T90" fmla="*/ 1296 w 1665"/>
                  <a:gd name="T91" fmla="*/ 1045 h 1598"/>
                  <a:gd name="T92" fmla="*/ 1388 w 1665"/>
                  <a:gd name="T93" fmla="*/ 954 h 1598"/>
                  <a:gd name="T94" fmla="*/ 1480 w 1665"/>
                  <a:gd name="T95" fmla="*/ 1045 h 1598"/>
                  <a:gd name="T96" fmla="*/ 1480 w 1665"/>
                  <a:gd name="T97" fmla="*/ 1045 h 1598"/>
                  <a:gd name="T98" fmla="*/ 1480 w 1665"/>
                  <a:gd name="T99" fmla="*/ 1045 h 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65" h="1598">
                    <a:moveTo>
                      <a:pt x="1229" y="561"/>
                    </a:moveTo>
                    <a:cubicBezTo>
                      <a:pt x="1079" y="561"/>
                      <a:pt x="1028" y="653"/>
                      <a:pt x="911" y="686"/>
                    </a:cubicBezTo>
                    <a:cubicBezTo>
                      <a:pt x="928" y="552"/>
                      <a:pt x="1012" y="419"/>
                      <a:pt x="1246" y="419"/>
                    </a:cubicBezTo>
                    <a:cubicBezTo>
                      <a:pt x="1580" y="419"/>
                      <a:pt x="1664" y="193"/>
                      <a:pt x="1664" y="76"/>
                    </a:cubicBezTo>
                    <a:cubicBezTo>
                      <a:pt x="1664" y="34"/>
                      <a:pt x="1630" y="0"/>
                      <a:pt x="1597" y="0"/>
                    </a:cubicBezTo>
                    <a:cubicBezTo>
                      <a:pt x="1555" y="0"/>
                      <a:pt x="1530" y="34"/>
                      <a:pt x="1530" y="76"/>
                    </a:cubicBezTo>
                    <a:cubicBezTo>
                      <a:pt x="1530" y="84"/>
                      <a:pt x="1522" y="276"/>
                      <a:pt x="1246" y="276"/>
                    </a:cubicBezTo>
                    <a:cubicBezTo>
                      <a:pt x="870" y="276"/>
                      <a:pt x="786" y="535"/>
                      <a:pt x="769" y="686"/>
                    </a:cubicBezTo>
                    <a:cubicBezTo>
                      <a:pt x="644" y="661"/>
                      <a:pt x="594" y="561"/>
                      <a:pt x="435" y="561"/>
                    </a:cubicBezTo>
                    <a:cubicBezTo>
                      <a:pt x="268" y="561"/>
                      <a:pt x="0" y="887"/>
                      <a:pt x="0" y="1288"/>
                    </a:cubicBezTo>
                    <a:cubicBezTo>
                      <a:pt x="0" y="1489"/>
                      <a:pt x="100" y="1597"/>
                      <a:pt x="201" y="1597"/>
                    </a:cubicBezTo>
                    <a:cubicBezTo>
                      <a:pt x="418" y="1597"/>
                      <a:pt x="460" y="1255"/>
                      <a:pt x="836" y="1255"/>
                    </a:cubicBezTo>
                    <a:cubicBezTo>
                      <a:pt x="1204" y="1255"/>
                      <a:pt x="1246" y="1597"/>
                      <a:pt x="1463" y="1597"/>
                    </a:cubicBezTo>
                    <a:cubicBezTo>
                      <a:pt x="1564" y="1597"/>
                      <a:pt x="1664" y="1497"/>
                      <a:pt x="1664" y="1288"/>
                    </a:cubicBezTo>
                    <a:cubicBezTo>
                      <a:pt x="1664" y="887"/>
                      <a:pt x="1405" y="561"/>
                      <a:pt x="1229" y="561"/>
                    </a:cubicBezTo>
                    <a:close/>
                    <a:moveTo>
                      <a:pt x="1246" y="811"/>
                    </a:moveTo>
                    <a:cubicBezTo>
                      <a:pt x="1296" y="811"/>
                      <a:pt x="1338" y="853"/>
                      <a:pt x="1338" y="903"/>
                    </a:cubicBezTo>
                    <a:cubicBezTo>
                      <a:pt x="1338" y="954"/>
                      <a:pt x="1296" y="995"/>
                      <a:pt x="1246" y="995"/>
                    </a:cubicBezTo>
                    <a:cubicBezTo>
                      <a:pt x="1204" y="995"/>
                      <a:pt x="1162" y="954"/>
                      <a:pt x="1162" y="903"/>
                    </a:cubicBezTo>
                    <a:cubicBezTo>
                      <a:pt x="1162" y="853"/>
                      <a:pt x="1204" y="811"/>
                      <a:pt x="1246" y="811"/>
                    </a:cubicBezTo>
                    <a:close/>
                    <a:moveTo>
                      <a:pt x="627" y="1112"/>
                    </a:moveTo>
                    <a:cubicBezTo>
                      <a:pt x="485" y="1112"/>
                      <a:pt x="485" y="1112"/>
                      <a:pt x="485" y="1112"/>
                    </a:cubicBezTo>
                    <a:cubicBezTo>
                      <a:pt x="485" y="1255"/>
                      <a:pt x="485" y="1255"/>
                      <a:pt x="485" y="1255"/>
                    </a:cubicBezTo>
                    <a:cubicBezTo>
                      <a:pt x="351" y="1255"/>
                      <a:pt x="351" y="1255"/>
                      <a:pt x="351" y="1255"/>
                    </a:cubicBezTo>
                    <a:cubicBezTo>
                      <a:pt x="351" y="1112"/>
                      <a:pt x="351" y="1112"/>
                      <a:pt x="351" y="1112"/>
                    </a:cubicBezTo>
                    <a:cubicBezTo>
                      <a:pt x="209" y="1112"/>
                      <a:pt x="209" y="1112"/>
                      <a:pt x="209" y="1112"/>
                    </a:cubicBezTo>
                    <a:cubicBezTo>
                      <a:pt x="209" y="970"/>
                      <a:pt x="209" y="970"/>
                      <a:pt x="209" y="970"/>
                    </a:cubicBezTo>
                    <a:cubicBezTo>
                      <a:pt x="351" y="970"/>
                      <a:pt x="351" y="970"/>
                      <a:pt x="351" y="970"/>
                    </a:cubicBezTo>
                    <a:cubicBezTo>
                      <a:pt x="351" y="836"/>
                      <a:pt x="351" y="836"/>
                      <a:pt x="351" y="836"/>
                    </a:cubicBezTo>
                    <a:cubicBezTo>
                      <a:pt x="485" y="836"/>
                      <a:pt x="485" y="836"/>
                      <a:pt x="485" y="836"/>
                    </a:cubicBezTo>
                    <a:cubicBezTo>
                      <a:pt x="485" y="970"/>
                      <a:pt x="485" y="970"/>
                      <a:pt x="485" y="970"/>
                    </a:cubicBezTo>
                    <a:cubicBezTo>
                      <a:pt x="627" y="970"/>
                      <a:pt x="627" y="970"/>
                      <a:pt x="627" y="970"/>
                    </a:cubicBezTo>
                    <a:lnTo>
                      <a:pt x="627" y="1112"/>
                    </a:lnTo>
                    <a:close/>
                    <a:moveTo>
                      <a:pt x="1020" y="1045"/>
                    </a:moveTo>
                    <a:cubicBezTo>
                      <a:pt x="1020" y="995"/>
                      <a:pt x="1062" y="954"/>
                      <a:pt x="1112" y="954"/>
                    </a:cubicBezTo>
                    <a:cubicBezTo>
                      <a:pt x="1162" y="954"/>
                      <a:pt x="1204" y="995"/>
                      <a:pt x="1204" y="1045"/>
                    </a:cubicBezTo>
                    <a:cubicBezTo>
                      <a:pt x="1204" y="1087"/>
                      <a:pt x="1162" y="1129"/>
                      <a:pt x="1112" y="1129"/>
                    </a:cubicBezTo>
                    <a:cubicBezTo>
                      <a:pt x="1062" y="1129"/>
                      <a:pt x="1020" y="1087"/>
                      <a:pt x="1020" y="1045"/>
                    </a:cubicBezTo>
                    <a:close/>
                    <a:moveTo>
                      <a:pt x="1246" y="1271"/>
                    </a:moveTo>
                    <a:cubicBezTo>
                      <a:pt x="1204" y="1271"/>
                      <a:pt x="1162" y="1229"/>
                      <a:pt x="1162" y="1179"/>
                    </a:cubicBezTo>
                    <a:cubicBezTo>
                      <a:pt x="1162" y="1129"/>
                      <a:pt x="1204" y="1087"/>
                      <a:pt x="1246" y="1087"/>
                    </a:cubicBezTo>
                    <a:cubicBezTo>
                      <a:pt x="1296" y="1087"/>
                      <a:pt x="1338" y="1129"/>
                      <a:pt x="1338" y="1179"/>
                    </a:cubicBezTo>
                    <a:cubicBezTo>
                      <a:pt x="1338" y="1229"/>
                      <a:pt x="1296" y="1271"/>
                      <a:pt x="1246" y="1271"/>
                    </a:cubicBezTo>
                    <a:close/>
                    <a:moveTo>
                      <a:pt x="1480" y="1045"/>
                    </a:moveTo>
                    <a:cubicBezTo>
                      <a:pt x="1480" y="1087"/>
                      <a:pt x="1438" y="1129"/>
                      <a:pt x="1388" y="1129"/>
                    </a:cubicBezTo>
                    <a:cubicBezTo>
                      <a:pt x="1338" y="1129"/>
                      <a:pt x="1296" y="1087"/>
                      <a:pt x="1296" y="1045"/>
                    </a:cubicBezTo>
                    <a:cubicBezTo>
                      <a:pt x="1296" y="995"/>
                      <a:pt x="1338" y="954"/>
                      <a:pt x="1388" y="954"/>
                    </a:cubicBezTo>
                    <a:cubicBezTo>
                      <a:pt x="1438" y="954"/>
                      <a:pt x="1480" y="995"/>
                      <a:pt x="1480" y="1045"/>
                    </a:cubicBezTo>
                    <a:close/>
                    <a:moveTo>
                      <a:pt x="1480" y="1045"/>
                    </a:moveTo>
                    <a:lnTo>
                      <a:pt x="1480" y="10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67" name="Title 1"/>
          <p:cNvSpPr txBox="1">
            <a:spLocks/>
          </p:cNvSpPr>
          <p:nvPr/>
        </p:nvSpPr>
        <p:spPr>
          <a:xfrm>
            <a:off x="467544" y="555526"/>
            <a:ext cx="3600400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表現欠佳的時候</a:t>
            </a:r>
            <a:r>
              <a:rPr lang="en-US" altLang="zh-TW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835696" y="1275606"/>
            <a:ext cx="61926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補償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學習負責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＋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 action="ppaction://hlinkfile"/>
              </a:rPr>
              <a:t>自省成長單</a:t>
            </a:r>
            <a:endParaRPr lang="en-US" altLang="zh-TW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hlinkClick r:id="rId5" action="ppaction://hlinkfile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愛班服務</a:t>
            </a:r>
            <a:endParaRPr lang="en-US" altLang="zh-TW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禁足一週</a:t>
            </a:r>
            <a:endParaRPr lang="en-US" altLang="zh-TW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無緣參與班級獎勵活動</a:t>
            </a:r>
            <a:endParaRPr lang="en-US" altLang="zh-TW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693" y="0"/>
            <a:ext cx="882113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" y="-20538"/>
            <a:ext cx="8729538" cy="522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483768" y="2279363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親師</a:t>
            </a:r>
            <a:r>
              <a:rPr lang="zh-TW" altLang="en-US" sz="32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合作事項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32958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147814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096679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95686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51520" y="603836"/>
            <a:ext cx="872867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上學時間：請於</a:t>
            </a:r>
            <a:r>
              <a:rPr kumimoji="1" lang="en-US" altLang="zh-TW" sz="2800" b="1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7:20~8:00</a:t>
            </a: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到校</a:t>
            </a:r>
            <a:endParaRPr kumimoji="1" lang="en-US" altLang="zh-TW" sz="2800" b="1" i="0" u="none" strike="noStrike" cap="none" normalizeH="0" baseline="0" dirty="0" smtClean="0">
              <a:ln>
                <a:noFill/>
              </a:ln>
              <a:solidFill>
                <a:srgbClr val="984806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1" lang="zh-TW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聯絡簿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：請您每天簽名，確認孩子的作業是否完成，</a:t>
            </a:r>
            <a:endParaRPr kumimoji="1" lang="en-US" altLang="zh-TW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zh-TW" altLang="en-US" sz="2800" dirty="0" smtClean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         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並於</a:t>
            </a:r>
            <a:r>
              <a:rPr kumimoji="1" lang="en-US" altLang="zh-TW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p.1</a:t>
            </a: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記錄孩子體溫</a:t>
            </a:r>
            <a:endParaRPr kumimoji="1" lang="en-US" altLang="zh-TW" sz="28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1" lang="en-US" altLang="zh-TW" sz="10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為求孩子的健康與良好學習狀態，</a:t>
            </a:r>
            <a:endParaRPr kumimoji="1" lang="en-US" altLang="zh-TW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zh-TW" altLang="en-US" sz="2800" dirty="0" smtClean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  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請督導孩子</a:t>
            </a: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早睡早起</a:t>
            </a:r>
            <a:r>
              <a:rPr kumimoji="1" lang="zh-TW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、</a:t>
            </a: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在家吃完早餐</a:t>
            </a:r>
            <a:endParaRPr kumimoji="1" lang="en-US" altLang="zh-TW" sz="2800" b="1" i="0" u="none" strike="noStrike" cap="none" normalizeH="0" baseline="0" dirty="0" smtClean="0">
              <a:ln>
                <a:noFill/>
              </a:ln>
              <a:solidFill>
                <a:srgbClr val="984806"/>
              </a:solidFill>
              <a:effectLst/>
              <a:latin typeface="標楷體" pitchFamily="65" charset="-120"/>
              <a:ea typeface="標楷體" pitchFamily="65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304209" y="465054"/>
            <a:ext cx="6412706" cy="85725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800" b="1" dirty="0">
                <a:latin typeface="Microsoft YaHei" charset="0"/>
                <a:ea typeface="Microsoft YaHei" charset="0"/>
                <a:cs typeface="Microsoft YaHei" charset="0"/>
              </a:rPr>
              <a:t>十二年國教 </a:t>
            </a:r>
            <a:r>
              <a:rPr lang="en-US" altLang="zh-TW" sz="3800" b="1" dirty="0">
                <a:latin typeface="Microsoft YaHei" charset="0"/>
                <a:ea typeface="Microsoft YaHei" charset="0"/>
                <a:cs typeface="Microsoft YaHei" charset="0"/>
              </a:rPr>
              <a:t>108</a:t>
            </a:r>
            <a:r>
              <a:rPr lang="zh-TW" altLang="en-US" sz="3800" b="1" dirty="0">
                <a:latin typeface="Microsoft YaHei" charset="0"/>
                <a:ea typeface="Microsoft YaHei" charset="0"/>
                <a:cs typeface="Microsoft YaHei" charset="0"/>
              </a:rPr>
              <a:t>課綱</a:t>
            </a:r>
          </a:p>
        </p:txBody>
      </p:sp>
      <p:pic>
        <p:nvPicPr>
          <p:cNvPr id="3" name="Picture 2" descr="https://www.tspes.ntpc.edu.tw/uploads/tadnews/image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855" y="1300972"/>
            <a:ext cx="4434857" cy="358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www.tspes.ntpc.edu.tw/uploads/tadnews/image/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2508" y="1347614"/>
            <a:ext cx="4261757" cy="352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329136" y="465054"/>
            <a:ext cx="6412706" cy="85725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800" b="1" dirty="0">
                <a:latin typeface="Microsoft YaHei" charset="0"/>
                <a:ea typeface="Microsoft YaHei" charset="0"/>
                <a:cs typeface="Microsoft YaHei" charset="0"/>
              </a:rPr>
              <a:t>十二年國教 </a:t>
            </a:r>
            <a:r>
              <a:rPr lang="en-US" altLang="zh-TW" sz="3800" b="1" dirty="0">
                <a:latin typeface="Microsoft YaHei" charset="0"/>
                <a:ea typeface="Microsoft YaHei" charset="0"/>
                <a:cs typeface="Microsoft YaHei" charset="0"/>
              </a:rPr>
              <a:t>108</a:t>
            </a:r>
            <a:r>
              <a:rPr lang="zh-TW" altLang="en-US" sz="3800" b="1" dirty="0">
                <a:latin typeface="Microsoft YaHei" charset="0"/>
                <a:ea typeface="Microsoft YaHei" charset="0"/>
                <a:cs typeface="Microsoft YaHei" charset="0"/>
              </a:rPr>
              <a:t>課綱</a:t>
            </a:r>
          </a:p>
        </p:txBody>
      </p:sp>
      <p:pic>
        <p:nvPicPr>
          <p:cNvPr id="3" name="Picture 2" descr="https://www.tspes.ntpc.edu.tw/uploads/tadnews/image/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1259437"/>
            <a:ext cx="9144000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304209" y="465054"/>
            <a:ext cx="6412706" cy="85725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800" b="1" dirty="0">
                <a:latin typeface="Microsoft YaHei" charset="0"/>
                <a:ea typeface="Microsoft YaHei" charset="0"/>
                <a:cs typeface="Microsoft YaHei" charset="0"/>
              </a:rPr>
              <a:t>十二年國教 </a:t>
            </a:r>
            <a:r>
              <a:rPr lang="en-US" altLang="zh-TW" sz="3800" b="1" dirty="0">
                <a:latin typeface="Microsoft YaHei" charset="0"/>
                <a:ea typeface="Microsoft YaHei" charset="0"/>
                <a:cs typeface="Microsoft YaHei" charset="0"/>
              </a:rPr>
              <a:t>108</a:t>
            </a:r>
            <a:r>
              <a:rPr lang="zh-TW" altLang="en-US" sz="3800" b="1" dirty="0">
                <a:latin typeface="Microsoft YaHei" charset="0"/>
                <a:ea typeface="Microsoft YaHei" charset="0"/>
                <a:cs typeface="Microsoft YaHei" charset="0"/>
              </a:rPr>
              <a:t>課綱</a:t>
            </a:r>
          </a:p>
        </p:txBody>
      </p:sp>
      <p:pic>
        <p:nvPicPr>
          <p:cNvPr id="3" name="Picture 2" descr="https://www.tspes.ntpc.edu.tw/uploads/tadnews/image/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22" y="1059582"/>
            <a:ext cx="908618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十二年國教課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3093696" cy="1689953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52232" y="1419622"/>
            <a:ext cx="808426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教出好孩子，</a:t>
            </a:r>
            <a:r>
              <a:rPr lang="zh-TW" altLang="en-US" sz="28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陪伴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是關鍵。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洪蘭</a:t>
            </a:r>
            <a:endParaRPr lang="en-US" altLang="zh-TW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zh-TW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★唯有</a:t>
            </a:r>
            <a:r>
              <a:rPr lang="zh-TW" altLang="en-US" sz="28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陪伴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才能走入對方的心靈世界。</a:t>
            </a:r>
            <a:endParaRPr lang="en-US" altLang="zh-TW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真心的陪伴會讓你有機會觀察到孩子真正的個性，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在輕鬆的相處中，親子雙方培養互相的了解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和信任。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黃迺毓</a:t>
            </a:r>
          </a:p>
        </p:txBody>
      </p:sp>
      <p:sp>
        <p:nvSpPr>
          <p:cNvPr id="18" name="矩形 17"/>
          <p:cNvSpPr/>
          <p:nvPr/>
        </p:nvSpPr>
        <p:spPr>
          <a:xfrm>
            <a:off x="755576" y="339502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陪伴</a:t>
            </a:r>
            <a:endParaRPr lang="zh-TW" alt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483768" y="2279363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討論決議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32958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147814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096679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95686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23528" y="195486"/>
            <a:ext cx="6250781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9pPr>
          </a:lstStyle>
          <a:p>
            <a:pPr algn="ctr" eaLnBrk="1" hangingPunct="1"/>
            <a:r>
              <a:rPr lang="zh-TW" altLang="en-US" sz="3600" b="1" dirty="0">
                <a:latin typeface="Microsoft YaHei" charset="0"/>
                <a:ea typeface="Microsoft YaHei" charset="0"/>
                <a:cs typeface="Microsoft YaHei" charset="0"/>
              </a:rPr>
              <a:t>是否同意製作班服？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67544" y="987574"/>
            <a:ext cx="6185916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kumimoji="1" lang="zh-TW" altLang="en-US" sz="2800" dirty="0">
                <a:latin typeface="微軟正黑體" pitchFamily="34" charset="-120"/>
                <a:ea typeface="微軟正黑體" pitchFamily="34" charset="-120"/>
              </a:rPr>
              <a:t>●價格：每</a:t>
            </a:r>
            <a:r>
              <a:rPr kumimoji="1" lang="zh-TW" altLang="en-US" sz="2800" dirty="0" smtClean="0">
                <a:latin typeface="微軟正黑體" pitchFamily="34" charset="-120"/>
                <a:ea typeface="微軟正黑體" pitchFamily="34" charset="-120"/>
              </a:rPr>
              <a:t>件約</a:t>
            </a:r>
            <a:r>
              <a:rPr kumimoji="1" lang="en-US" altLang="zh-TW" sz="2800" dirty="0" smtClean="0">
                <a:latin typeface="微軟正黑體" pitchFamily="34" charset="-120"/>
                <a:ea typeface="微軟正黑體" pitchFamily="34" charset="-120"/>
              </a:rPr>
              <a:t>200~300</a:t>
            </a:r>
            <a:r>
              <a:rPr kumimoji="1" lang="zh-TW" altLang="en-US" sz="2800" dirty="0">
                <a:latin typeface="微軟正黑體" pitchFamily="34" charset="-120"/>
                <a:ea typeface="微軟正黑體" pitchFamily="34" charset="-120"/>
              </a:rPr>
              <a:t>元</a:t>
            </a:r>
          </a:p>
          <a:p>
            <a:r>
              <a:rPr kumimoji="1" lang="en-US" altLang="zh-TW" sz="28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1" lang="zh-TW" altLang="en-US" sz="2800" dirty="0">
                <a:latin typeface="微軟正黑體" pitchFamily="34" charset="-120"/>
                <a:ea typeface="微軟正黑體" pitchFamily="34" charset="-120"/>
              </a:rPr>
              <a:t>每件</a:t>
            </a:r>
            <a:r>
              <a:rPr kumimoji="1" lang="en-US" altLang="zh-TW" sz="2800" dirty="0">
                <a:latin typeface="微軟正黑體" pitchFamily="34" charset="-120"/>
                <a:ea typeface="微軟正黑體" pitchFamily="34" charset="-120"/>
              </a:rPr>
              <a:t>210</a:t>
            </a:r>
            <a:r>
              <a:rPr kumimoji="1" lang="zh-TW" altLang="en-US" sz="2800" dirty="0">
                <a:latin typeface="微軟正黑體" pitchFamily="34" charset="-120"/>
                <a:ea typeface="微軟正黑體" pitchFamily="34" charset="-120"/>
              </a:rPr>
              <a:t>元以上，每一個版圖</a:t>
            </a:r>
            <a:r>
              <a:rPr kumimoji="1" lang="en-US" altLang="zh-TW" sz="2800" dirty="0">
                <a:latin typeface="微軟正黑體" pitchFamily="34" charset="-120"/>
                <a:ea typeface="微軟正黑體" pitchFamily="34" charset="-120"/>
              </a:rPr>
              <a:t>+20</a:t>
            </a:r>
            <a:r>
              <a:rPr kumimoji="1" lang="zh-TW" altLang="en-US" sz="2800" dirty="0">
                <a:latin typeface="微軟正黑體" pitchFamily="34" charset="-120"/>
                <a:ea typeface="微軟正黑體" pitchFamily="34" charset="-120"/>
              </a:rPr>
              <a:t>元</a:t>
            </a:r>
            <a:r>
              <a:rPr kumimoji="1" lang="en-US" altLang="zh-TW" sz="2800" dirty="0">
                <a:latin typeface="微軟正黑體" pitchFamily="34" charset="-120"/>
                <a:ea typeface="微軟正黑體" pitchFamily="34" charset="-120"/>
              </a:rPr>
              <a:t>)</a:t>
            </a:r>
            <a:endParaRPr kumimoji="1"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 descr="1115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995686"/>
            <a:ext cx="8208912" cy="298054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56176" y="339502"/>
            <a:ext cx="2768518" cy="1514773"/>
          </a:xfrm>
          <a:prstGeom prst="wedgeEllipseCallout">
            <a:avLst>
              <a:gd name="adj1" fmla="val -64565"/>
              <a:gd name="adj2" fmla="val -1910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感謝各位</a:t>
            </a:r>
            <a:endParaRPr lang="en-US" altLang="zh-TW" sz="3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家長同意</a:t>
            </a:r>
            <a:r>
              <a:rPr lang="en-US" altLang="zh-TW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2663788" y="1059582"/>
            <a:ext cx="38164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午餐隔板一片</a:t>
            </a:r>
            <a:r>
              <a:rPr lang="en-US" altLang="zh-TW" sz="3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</a:t>
            </a:r>
            <a:r>
              <a:rPr lang="zh-TW" altLang="en-US" sz="3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lang="en-US" altLang="zh-TW" sz="32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en-US" sz="5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補助</a:t>
            </a:r>
            <a:r>
              <a:rPr lang="en-US" altLang="zh-TW" sz="5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</a:t>
            </a:r>
            <a:r>
              <a:rPr lang="zh-TW" altLang="en-US" sz="54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lang="en-US" altLang="zh-TW" sz="54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因此有訂購的孩子</a:t>
            </a:r>
            <a:endParaRPr lang="en-US" altLang="zh-TW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只需帶</a:t>
            </a:r>
            <a:r>
              <a:rPr lang="en-US" altLang="zh-TW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TW" altLang="en-US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TW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來繳交！</a:t>
            </a:r>
            <a:endParaRPr lang="en-US" altLang="zh-TW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94" name="Picture 2" descr="喇叭icon元素_免抠素材_PNG图片下载-摄图网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2931790"/>
            <a:ext cx="2199389" cy="1993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17680" y="123478"/>
            <a:ext cx="1978056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新細明體" charset="0"/>
              </a:defRPr>
            </a:lvl9pPr>
          </a:lstStyle>
          <a:p>
            <a:pPr algn="ctr" eaLnBrk="1" hangingPunct="1"/>
            <a:r>
              <a:rPr lang="zh-TW" altLang="en-US" sz="4000" b="1" dirty="0">
                <a:latin typeface="Microsoft YaHei" charset="0"/>
                <a:ea typeface="Microsoft YaHei" charset="0"/>
                <a:cs typeface="Microsoft YaHei" charset="0"/>
              </a:rPr>
              <a:t>班費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907704" y="195486"/>
            <a:ext cx="5393852" cy="31120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透明桌墊：每生</a:t>
            </a:r>
            <a:r>
              <a:rPr kumimoji="1" lang="en-US" altLang="zh-TW" sz="2700" dirty="0" smtClean="0">
                <a:latin typeface="Microsoft YaHei" charset="0"/>
                <a:ea typeface="Microsoft YaHei" charset="0"/>
                <a:cs typeface="Microsoft YaHei" charset="0"/>
              </a:rPr>
              <a:t>70</a:t>
            </a: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元</a:t>
            </a:r>
            <a:endParaRPr kumimoji="1" lang="en-US" altLang="zh-TW" sz="27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五上美勞課材料費：每生</a:t>
            </a:r>
            <a:r>
              <a:rPr kumimoji="1" lang="en-US" altLang="zh-TW" sz="2700" dirty="0" smtClean="0">
                <a:latin typeface="Microsoft YaHei" charset="0"/>
                <a:ea typeface="Microsoft YaHei" charset="0"/>
                <a:cs typeface="Microsoft YaHei" charset="0"/>
              </a:rPr>
              <a:t>80</a:t>
            </a: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元</a:t>
            </a:r>
            <a:endParaRPr kumimoji="1" lang="en-US" altLang="zh-TW" sz="27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教材影印費：預估每生</a:t>
            </a:r>
            <a:r>
              <a:rPr kumimoji="1" lang="en-US" altLang="zh-TW" sz="2700" dirty="0" smtClean="0">
                <a:latin typeface="Microsoft YaHei" charset="0"/>
                <a:ea typeface="Microsoft YaHei" charset="0"/>
                <a:cs typeface="Microsoft YaHei" charset="0"/>
              </a:rPr>
              <a:t>200</a:t>
            </a: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元</a:t>
            </a:r>
            <a:endParaRPr kumimoji="1" lang="en-US" altLang="zh-TW" sz="27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班服：預估每生</a:t>
            </a:r>
            <a:r>
              <a:rPr kumimoji="1" lang="en-US" altLang="zh-TW" sz="2700" dirty="0" smtClean="0">
                <a:latin typeface="Microsoft YaHei" charset="0"/>
                <a:ea typeface="Microsoft YaHei" charset="0"/>
                <a:cs typeface="Microsoft YaHei" charset="0"/>
              </a:rPr>
              <a:t>200~300</a:t>
            </a: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元</a:t>
            </a:r>
            <a:endParaRPr kumimoji="1" lang="en-US" altLang="zh-TW" sz="27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kumimoji="1" lang="zh-TW" altLang="en-US" sz="2700" dirty="0" smtClean="0">
                <a:latin typeface="Microsoft YaHei" charset="0"/>
                <a:ea typeface="Microsoft YaHei" charset="0"/>
                <a:cs typeface="Microsoft YaHei" charset="0"/>
              </a:rPr>
              <a:t>其他：活動材料、校外教學</a:t>
            </a:r>
            <a:r>
              <a:rPr kumimoji="1" lang="en-US" altLang="zh-TW" sz="2700" dirty="0" smtClean="0">
                <a:latin typeface="Microsoft YaHei" charset="0"/>
                <a:ea typeface="Microsoft YaHei" charset="0"/>
                <a:cs typeface="Microsoft YaHei" charset="0"/>
              </a:rPr>
              <a:t>… …</a:t>
            </a:r>
            <a:endParaRPr kumimoji="1" lang="zh-TW" altLang="en-US" sz="2700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3867894"/>
            <a:ext cx="5461906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kumimoji="1" lang="zh-TW" altLang="en-US" sz="2700" dirty="0" smtClean="0">
                <a:solidFill>
                  <a:schemeClr val="accent6">
                    <a:lumMod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是否同意每生收</a:t>
            </a:r>
            <a:r>
              <a:rPr kumimoji="1" lang="en-US" altLang="zh-TW" sz="2700" dirty="0">
                <a:solidFill>
                  <a:schemeClr val="accent6">
                    <a:lumMod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1000</a:t>
            </a:r>
            <a:r>
              <a:rPr kumimoji="1" lang="zh-TW" altLang="en-US" sz="2700" dirty="0" smtClean="0">
                <a:solidFill>
                  <a:schemeClr val="accent6">
                    <a:lumMod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元？</a:t>
            </a:r>
            <a:endParaRPr kumimoji="1" lang="zh-TW" altLang="en-US" sz="2700" dirty="0">
              <a:solidFill>
                <a:schemeClr val="accent6">
                  <a:lumMod val="75000"/>
                </a:schemeClr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796136" y="3363838"/>
            <a:ext cx="2768518" cy="1514773"/>
          </a:xfrm>
          <a:prstGeom prst="wedgeEllipseCallout">
            <a:avLst>
              <a:gd name="adj1" fmla="val -61507"/>
              <a:gd name="adj2" fmla="val -401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感謝各位</a:t>
            </a:r>
            <a:endParaRPr lang="en-US" altLang="zh-TW" sz="3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家長同意</a:t>
            </a:r>
            <a:r>
              <a:rPr lang="en-US" altLang="zh-TW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/>
          <p:nvPr/>
        </p:nvSpPr>
        <p:spPr>
          <a:xfrm>
            <a:off x="467544" y="483518"/>
            <a:ext cx="8136904" cy="3762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kumimoji="1" lang="zh-TW" altLang="en-US" sz="3200" dirty="0" smtClean="0">
                <a:latin typeface="Microsoft YaHei" charset="0"/>
                <a:ea typeface="Microsoft YaHei" charset="0"/>
                <a:cs typeface="Microsoft YaHei" charset="0"/>
              </a:rPr>
              <a:t>班級財務管理人員：</a:t>
            </a:r>
            <a:r>
              <a:rPr kumimoji="1" lang="en-US" altLang="zh-TW" sz="3200" dirty="0" smtClean="0">
                <a:latin typeface="Microsoft YaHei" charset="0"/>
                <a:ea typeface="Microsoft YaHei" charset="0"/>
                <a:cs typeface="Microsoft YaHei" charset="0"/>
              </a:rPr>
              <a:t>6</a:t>
            </a:r>
            <a:r>
              <a:rPr kumimoji="1" lang="zh-TW" altLang="en-US" sz="3200" dirty="0" smtClean="0">
                <a:latin typeface="Microsoft YaHei" charset="0"/>
                <a:ea typeface="Microsoft YaHei" charset="0"/>
                <a:cs typeface="Microsoft YaHei" charset="0"/>
              </a:rPr>
              <a:t>堯淯媽媽</a:t>
            </a:r>
            <a:endParaRPr kumimoji="1" lang="en-US" altLang="zh-TW" sz="32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150000"/>
              </a:lnSpc>
            </a:pPr>
            <a:r>
              <a:rPr kumimoji="1" lang="zh-TW" altLang="en-US" sz="2800" dirty="0" smtClean="0">
                <a:latin typeface="Microsoft YaHei" charset="0"/>
                <a:ea typeface="Microsoft YaHei" charset="0"/>
                <a:cs typeface="Microsoft YaHei" charset="0"/>
              </a:rPr>
              <a:t>    收班費方式</a:t>
            </a:r>
            <a:r>
              <a:rPr kumimoji="1" lang="en-US" altLang="zh-TW" sz="2800" dirty="0" smtClean="0">
                <a:latin typeface="Microsoft YaHei" charset="0"/>
                <a:ea typeface="Microsoft YaHei" charset="0"/>
                <a:cs typeface="Microsoft YaHei" charset="0"/>
              </a:rPr>
              <a:t>:</a:t>
            </a:r>
            <a:r>
              <a:rPr kumimoji="1" lang="zh-TW" altLang="en-US" sz="2800" dirty="0" smtClean="0">
                <a:latin typeface="Microsoft YaHei" charset="0"/>
                <a:ea typeface="Microsoft YaHei" charset="0"/>
                <a:cs typeface="Microsoft YaHei" charset="0"/>
              </a:rPr>
              <a:t>  請孩子帶</a:t>
            </a:r>
            <a:r>
              <a:rPr kumimoji="1" lang="en-US" altLang="zh-TW" sz="2800" dirty="0" smtClean="0">
                <a:latin typeface="Microsoft YaHei" charset="0"/>
                <a:ea typeface="Microsoft YaHei" charset="0"/>
                <a:cs typeface="Microsoft YaHei" charset="0"/>
              </a:rPr>
              <a:t>1000</a:t>
            </a:r>
            <a:r>
              <a:rPr kumimoji="1" lang="zh-TW" altLang="en-US" sz="2800" dirty="0" smtClean="0">
                <a:latin typeface="Microsoft YaHei" charset="0"/>
                <a:ea typeface="Microsoft YaHei" charset="0"/>
                <a:cs typeface="Microsoft YaHei" charset="0"/>
              </a:rPr>
              <a:t>元到班繳交</a:t>
            </a:r>
            <a:endParaRPr kumimoji="1" lang="en-US" altLang="zh-TW" sz="28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150000"/>
              </a:lnSpc>
            </a:pPr>
            <a:r>
              <a:rPr kumimoji="1" lang="zh-TW" altLang="en-US" sz="2800" dirty="0" smtClean="0">
                <a:latin typeface="Microsoft YaHei" charset="0"/>
                <a:ea typeface="Microsoft YaHei" charset="0"/>
                <a:cs typeface="Microsoft YaHei" charset="0"/>
              </a:rPr>
              <a:t>                       老師收齊 匯給堯淯媽媽協助管理</a:t>
            </a:r>
            <a:endParaRPr kumimoji="1" lang="en-US" altLang="zh-TW" sz="28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150000"/>
              </a:lnSpc>
            </a:pPr>
            <a:endParaRPr kumimoji="1" lang="en-US" altLang="zh-TW" sz="8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kumimoji="1" lang="zh-TW" altLang="en-US" sz="3200" dirty="0" smtClean="0">
                <a:latin typeface="Microsoft YaHei" charset="0"/>
                <a:ea typeface="Microsoft YaHei" charset="0"/>
                <a:cs typeface="Microsoft YaHei" charset="0"/>
              </a:rPr>
              <a:t>班親會會長：</a:t>
            </a:r>
            <a:r>
              <a:rPr kumimoji="1" lang="en-US" altLang="zh-TW" sz="3200" dirty="0" smtClean="0">
                <a:latin typeface="Microsoft YaHei" charset="0"/>
                <a:ea typeface="Microsoft YaHei" charset="0"/>
                <a:cs typeface="Microsoft YaHei" charset="0"/>
              </a:rPr>
              <a:t>7</a:t>
            </a:r>
            <a:r>
              <a:rPr kumimoji="1" lang="zh-TW" altLang="en-US" sz="3200" dirty="0" smtClean="0">
                <a:latin typeface="Microsoft YaHei" charset="0"/>
                <a:ea typeface="Microsoft YaHei" charset="0"/>
                <a:cs typeface="Microsoft YaHei" charset="0"/>
              </a:rPr>
              <a:t>梓皓媽媽</a:t>
            </a:r>
            <a:endParaRPr kumimoji="1" lang="en-US" altLang="zh-TW" sz="3200" dirty="0" smtClean="0">
              <a:latin typeface="Microsoft YaHei" charset="0"/>
              <a:ea typeface="Microsoft YaHei" charset="0"/>
              <a:cs typeface="Microsoft YaHei" charset="0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zh-TW" sz="3200" dirty="0" smtClean="0">
                <a:solidFill>
                  <a:schemeClr val="accent6">
                    <a:lumMod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~</a:t>
            </a:r>
            <a:r>
              <a:rPr kumimoji="1" lang="zh-TW" altLang="en-US" sz="3200" dirty="0" smtClean="0">
                <a:solidFill>
                  <a:schemeClr val="accent6">
                    <a:lumMod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感謝兩位家長</a:t>
            </a:r>
            <a:r>
              <a:rPr kumimoji="1" lang="en-US" altLang="zh-TW" sz="3200" dirty="0" smtClean="0">
                <a:solidFill>
                  <a:schemeClr val="accent6">
                    <a:lumMod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~</a:t>
            </a:r>
            <a:endParaRPr kumimoji="1" lang="zh-TW" altLang="en-US" sz="3200" dirty="0">
              <a:solidFill>
                <a:schemeClr val="accent6">
                  <a:lumMod val="75000"/>
                </a:schemeClr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483768" y="1995686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臨時動議、</a:t>
            </a:r>
            <a:endParaRPr lang="en-US" altLang="zh-TW" sz="3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其他補充事項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32958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147814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3096679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555776" y="1995686"/>
            <a:ext cx="381642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1304209" y="562372"/>
            <a:ext cx="6412706" cy="857250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3800" b="1" dirty="0">
                <a:latin typeface="Microsoft YaHei" charset="0"/>
                <a:ea typeface="Microsoft YaHei" charset="0"/>
                <a:cs typeface="Microsoft YaHei" charset="0"/>
              </a:rPr>
              <a:t>未來</a:t>
            </a:r>
            <a:r>
              <a:rPr lang="zh-TW" altLang="en-US" sz="3800" b="1" dirty="0" smtClean="0">
                <a:latin typeface="Microsoft YaHei" charset="0"/>
                <a:ea typeface="Microsoft YaHei" charset="0"/>
                <a:cs typeface="Microsoft YaHei" charset="0"/>
              </a:rPr>
              <a:t>升學選擇</a:t>
            </a:r>
            <a:endParaRPr lang="zh-TW" altLang="en-US" sz="3800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87624" y="1337593"/>
            <a:ext cx="6768752" cy="29623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TW" sz="3000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3000" b="1" dirty="0" smtClean="0">
                <a:latin typeface="微軟正黑體" pitchFamily="34" charset="-120"/>
                <a:ea typeface="微軟正黑體" pitchFamily="34" charset="-120"/>
              </a:rPr>
              <a:t>按學區就讀公立國中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文山、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五峰 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3000" b="1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3000" b="1" dirty="0" smtClean="0">
                <a:latin typeface="微軟正黑體" pitchFamily="34" charset="-120"/>
                <a:ea typeface="微軟正黑體" pitchFamily="34" charset="-120"/>
              </a:rPr>
              <a:t>遷戶籍就讀其他公立國中</a:t>
            </a:r>
            <a:endParaRPr lang="en-US" altLang="zh-TW" sz="3000" b="1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sz="1100" b="1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3000" b="1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3000" b="1" dirty="0" smtClean="0">
                <a:latin typeface="微軟正黑體" pitchFamily="34" charset="-120"/>
                <a:ea typeface="微軟正黑體" pitchFamily="34" charset="-120"/>
              </a:rPr>
              <a:t>私立</a:t>
            </a:r>
            <a:r>
              <a:rPr lang="zh-TW" altLang="en-US" sz="3000" b="1" dirty="0">
                <a:latin typeface="微軟正黑體" pitchFamily="34" charset="-120"/>
                <a:ea typeface="微軟正黑體" pitchFamily="34" charset="-120"/>
              </a:rPr>
              <a:t>國中</a:t>
            </a:r>
            <a:r>
              <a:rPr lang="zh-TW" altLang="en-US" sz="3000" b="1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東山 </a:t>
            </a:r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、及人、再興、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靜心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康橋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、崇光</a:t>
            </a:r>
            <a:r>
              <a:rPr lang="en-US" altLang="zh-TW" sz="3000" dirty="0" smtClean="0">
                <a:latin typeface="微軟正黑體" pitchFamily="34" charset="-120"/>
                <a:ea typeface="微軟正黑體" pitchFamily="34" charset="-120"/>
              </a:rPr>
              <a:t>……</a:t>
            </a:r>
          </a:p>
          <a:p>
            <a:endParaRPr lang="en-US" altLang="zh-TW" sz="16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3000" b="1" dirty="0" smtClean="0"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sz="3000" b="1" dirty="0" smtClean="0">
                <a:latin typeface="微軟正黑體" pitchFamily="34" charset="-120"/>
                <a:ea typeface="微軟正黑體" pitchFamily="34" charset="-120"/>
              </a:rPr>
              <a:t>實驗國中：</a:t>
            </a:r>
            <a:r>
              <a:rPr lang="zh-TW" altLang="en-US" sz="3000" dirty="0" smtClean="0">
                <a:latin typeface="微軟正黑體" pitchFamily="34" charset="-120"/>
                <a:ea typeface="微軟正黑體" pitchFamily="34" charset="-120"/>
              </a:rPr>
              <a:t>芳和、民族、濱江</a:t>
            </a:r>
            <a:endParaRPr lang="en-US" altLang="zh-TW" sz="30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703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878" b="11808"/>
          <a:stretch/>
        </p:blipFill>
        <p:spPr>
          <a:xfrm>
            <a:off x="7290" y="11490"/>
            <a:ext cx="9140407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44976" y="884291"/>
            <a:ext cx="2592224" cy="830997"/>
          </a:xfrm>
          <a:prstGeom prst="rect">
            <a:avLst/>
          </a:prstGeom>
          <a:solidFill>
            <a:schemeClr val="accent5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THANK</a:t>
            </a:r>
          </a:p>
        </p:txBody>
      </p:sp>
      <p:sp>
        <p:nvSpPr>
          <p:cNvPr id="10" name="矩形 9"/>
          <p:cNvSpPr/>
          <p:nvPr/>
        </p:nvSpPr>
        <p:spPr>
          <a:xfrm>
            <a:off x="3037199" y="1692435"/>
            <a:ext cx="1545231" cy="830997"/>
          </a:xfrm>
          <a:prstGeom prst="rect">
            <a:avLst/>
          </a:prstGeom>
          <a:solidFill>
            <a:schemeClr val="accent5"/>
          </a:solidFill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YOU</a:t>
            </a:r>
            <a:endParaRPr lang="zh-CN" altLang="en-US" sz="5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56640" y="2707198"/>
            <a:ext cx="4810391" cy="15927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kumimoji="1" lang="zh-TW" altLang="en-US" sz="2700" b="1" dirty="0">
                <a:latin typeface="Microsoft YaHei" charset="0"/>
                <a:ea typeface="Microsoft YaHei" charset="0"/>
                <a:cs typeface="Microsoft YaHei" charset="0"/>
              </a:rPr>
              <a:t>您的支持、關懷、信任</a:t>
            </a:r>
          </a:p>
          <a:p>
            <a:pPr algn="ctr"/>
            <a:r>
              <a:rPr kumimoji="1" lang="zh-TW" altLang="en-US" sz="2700" b="1" dirty="0">
                <a:latin typeface="Microsoft YaHei" charset="0"/>
                <a:ea typeface="Microsoft YaHei" charset="0"/>
                <a:cs typeface="Microsoft YaHei" charset="0"/>
              </a:rPr>
              <a:t>一定會讓孩子</a:t>
            </a:r>
          </a:p>
          <a:p>
            <a:pPr algn="ctr"/>
            <a:r>
              <a:rPr kumimoji="1" lang="zh-TW" altLang="en-US" sz="2700" b="1" dirty="0">
                <a:latin typeface="Microsoft YaHei" charset="0"/>
                <a:ea typeface="Microsoft YaHei" charset="0"/>
                <a:cs typeface="Microsoft YaHei" charset="0"/>
              </a:rPr>
              <a:t>更健康、更和樂、更進步</a:t>
            </a:r>
          </a:p>
          <a:p>
            <a:endParaRPr kumimoji="1" lang="zh-TW" altLang="en-US" dirty="0"/>
          </a:p>
        </p:txBody>
      </p:sp>
      <p:pic>
        <p:nvPicPr>
          <p:cNvPr id="14" name="圖片 13" descr="1109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275606"/>
            <a:ext cx="4107731" cy="314781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806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BBAAA"/>
      </a:accent1>
      <a:accent2>
        <a:srgbClr val="FF672E"/>
      </a:accent2>
      <a:accent3>
        <a:srgbClr val="FFDF39"/>
      </a:accent3>
      <a:accent4>
        <a:srgbClr val="5BBAAA"/>
      </a:accent4>
      <a:accent5>
        <a:srgbClr val="FFDF39"/>
      </a:accent5>
      <a:accent6>
        <a:srgbClr val="FF672E"/>
      </a:accent6>
      <a:hlink>
        <a:srgbClr val="528D2B"/>
      </a:hlink>
      <a:folHlink>
        <a:srgbClr val="99A8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5225</TotalTime>
  <Words>1210</Words>
  <Application>Microsoft Office PowerPoint</Application>
  <PresentationFormat>如螢幕大小 (16:9)</PresentationFormat>
  <Paragraphs>222</Paragraphs>
  <Slides>45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45</vt:i4>
      </vt:variant>
    </vt:vector>
  </HeadingPairs>
  <TitlesOfParts>
    <vt:vector size="55" baseType="lpstr">
      <vt:lpstr>Arial</vt:lpstr>
      <vt:lpstr>新細明體</vt:lpstr>
      <vt:lpstr>微軟正黑體</vt:lpstr>
      <vt:lpstr>微软雅黑</vt:lpstr>
      <vt:lpstr>Calibri</vt:lpstr>
      <vt:lpstr>Times New Roman</vt:lpstr>
      <vt:lpstr>Wingdings</vt:lpstr>
      <vt:lpstr>標楷體</vt:lpstr>
      <vt:lpstr>宋体</vt:lpstr>
      <vt:lpstr>第一PPT，www.1ppt.com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投影片 34</vt:lpstr>
      <vt:lpstr>投影片 35</vt:lpstr>
      <vt:lpstr>投影片 36</vt:lpstr>
      <vt:lpstr>投影片 37</vt:lpstr>
      <vt:lpstr>投影片 38</vt:lpstr>
      <vt:lpstr>投影片 39</vt:lpstr>
      <vt:lpstr>投影片 40</vt:lpstr>
      <vt:lpstr>投影片 41</vt:lpstr>
      <vt:lpstr>投影片 42</vt:lpstr>
      <vt:lpstr>投影片 43</vt:lpstr>
      <vt:lpstr>投影片 44</vt:lpstr>
      <vt:lpstr>投影片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家嘉</cp:lastModifiedBy>
  <cp:revision>408</cp:revision>
  <dcterms:created xsi:type="dcterms:W3CDTF">2015-12-11T17:46:17Z</dcterms:created>
  <dcterms:modified xsi:type="dcterms:W3CDTF">2021-09-18T06:34:57Z</dcterms:modified>
</cp:coreProperties>
</file>